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jpeg" ContentType="image/jpe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36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37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8.png" ContentType="image/png"/>
  <Override PartName="/ppt/media/image3.png" ContentType="image/png"/>
  <Override PartName="/ppt/media/image39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13004800" cy="97536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625760" y="1596240"/>
            <a:ext cx="9753120" cy="339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</p:spPr>
        <p:txBody>
          <a:bodyPr lIns="0" rIns="0" tIns="0" bIns="0"/>
          <a:p>
            <a:endParaRPr b="0" lang="ru-RU" sz="29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/>
          <a:p>
            <a:endParaRPr b="0" lang="ru-RU" sz="29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625760" y="1596240"/>
            <a:ext cx="9753120" cy="339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ru-RU" sz="29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ru-RU" sz="29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ru-RU" sz="29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ru-RU" sz="29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625760" y="1596240"/>
            <a:ext cx="9753120" cy="339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endParaRPr b="0" lang="ru-RU" sz="29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endParaRPr b="0" lang="ru-RU" sz="29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957400" y="2282040"/>
            <a:ext cx="7089120" cy="565632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957400" y="2282040"/>
            <a:ext cx="7089120" cy="56563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625760" y="1596240"/>
            <a:ext cx="9753120" cy="339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625760" y="1596240"/>
            <a:ext cx="9753120" cy="339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endParaRPr b="0" lang="ru-RU" sz="29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625760" y="1596240"/>
            <a:ext cx="9753120" cy="339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 b="0" lang="ru-RU" sz="29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 b="0" lang="ru-RU" sz="29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625760" y="1596240"/>
            <a:ext cx="9753120" cy="339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625760" y="1596240"/>
            <a:ext cx="9753120" cy="15739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625760" y="1596240"/>
            <a:ext cx="9753120" cy="339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ru-RU" sz="29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ru-RU" sz="29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 b="0" lang="ru-RU" sz="29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625760" y="1596240"/>
            <a:ext cx="9753120" cy="339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 b="0" lang="ru-RU" sz="29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ru-RU" sz="29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ru-RU" sz="29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625760" y="1596240"/>
            <a:ext cx="9753120" cy="339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ru-RU" sz="29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ru-RU" sz="29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/>
          <a:p>
            <a:endParaRPr b="0" lang="ru-RU" sz="29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cf0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625760" y="1596240"/>
            <a:ext cx="9753120" cy="3395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ru-RU" sz="6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94240" y="9040320"/>
            <a:ext cx="2925720" cy="5187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lang="ru-RU" sz="128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13.9.20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307760" y="9040320"/>
            <a:ext cx="4388760" cy="518760"/>
          </a:xfrm>
          <a:prstGeom prst="rect">
            <a:avLst/>
          </a:prstGeom>
        </p:spPr>
        <p:txBody>
          <a:bodyPr anchor="ctr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9184680" y="9040320"/>
            <a:ext cx="2925720" cy="51876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B8E5E3A1-77E6-4996-9582-B9098FB8CB48}" type="slidenum">
              <a:rPr b="1" lang="ru-RU" sz="128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30</a:t>
            </a:fld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99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Для правки структуры щёлкните мышью</a:t>
            </a:r>
            <a:endParaRPr b="0" lang="ru-RU" sz="29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14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Второй уровень структуры</a:t>
            </a:r>
            <a:endParaRPr b="0" lang="ru-RU" sz="21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9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Третий уровень структуры</a:t>
            </a:r>
            <a:endParaRPr b="0" lang="ru-RU" sz="192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9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Четвёртый уровень структуры</a:t>
            </a:r>
            <a:endParaRPr b="0" lang="ru-RU" sz="192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2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2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2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2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slideLayout" Target="../slideLayouts/slideLayout2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2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2756160" y="2418120"/>
            <a:ext cx="6389280" cy="156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ru-RU" sz="4800" spc="-1" strike="noStrike">
                <a:solidFill>
                  <a:srgbClr val="35545c"/>
                </a:solidFill>
                <a:uFill>
                  <a:solidFill>
                    <a:srgbClr val="ffffff"/>
                  </a:solidFill>
                </a:uFill>
                <a:latin typeface="Roboto Bold"/>
                <a:ea typeface="Roboto Bold"/>
              </a:rPr>
              <a:t>Рекуррентные сети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Line 2"/>
          <p:cNvSpPr/>
          <p:nvPr/>
        </p:nvSpPr>
        <p:spPr>
          <a:xfrm>
            <a:off x="0" y="1180800"/>
            <a:ext cx="13004640" cy="360"/>
          </a:xfrm>
          <a:prstGeom prst="line">
            <a:avLst/>
          </a:prstGeom>
          <a:ln w="12600">
            <a:solidFill>
              <a:srgbClr val="35545c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-73440" y="1640520"/>
            <a:ext cx="10874160" cy="833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ru-RU" sz="4800" spc="-1" strike="noStrike">
                <a:solidFill>
                  <a:srgbClr val="35545c"/>
                </a:solidFill>
                <a:uFill>
                  <a:solidFill>
                    <a:srgbClr val="ffffff"/>
                  </a:solidFill>
                </a:uFill>
                <a:latin typeface="Roboto Bold"/>
                <a:ea typeface="Roboto Bold"/>
              </a:rPr>
              <a:t>Обработка последовательностей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Line 2"/>
          <p:cNvSpPr/>
          <p:nvPr/>
        </p:nvSpPr>
        <p:spPr>
          <a:xfrm>
            <a:off x="0" y="1180800"/>
            <a:ext cx="13004640" cy="360"/>
          </a:xfrm>
          <a:prstGeom prst="line">
            <a:avLst/>
          </a:prstGeom>
          <a:ln w="12600">
            <a:solidFill>
              <a:srgbClr val="35545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Line 3"/>
          <p:cNvSpPr/>
          <p:nvPr/>
        </p:nvSpPr>
        <p:spPr>
          <a:xfrm>
            <a:off x="-12600" y="8673840"/>
            <a:ext cx="13004640" cy="360"/>
          </a:xfrm>
          <a:prstGeom prst="line">
            <a:avLst/>
          </a:prstGeom>
          <a:ln w="12600">
            <a:solidFill>
              <a:srgbClr val="35545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4"/>
          <p:cNvSpPr/>
          <p:nvPr/>
        </p:nvSpPr>
        <p:spPr>
          <a:xfrm>
            <a:off x="493560" y="8998560"/>
            <a:ext cx="39240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35545c"/>
                </a:solidFill>
                <a:uFill>
                  <a:solidFill>
                    <a:srgbClr val="ffffff"/>
                  </a:solidFill>
                </a:uFill>
                <a:latin typeface="Roboto Bold"/>
                <a:ea typeface="Roboto Bold"/>
              </a:rPr>
              <a:t>1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2" name="Picture 10" descr=""/>
          <p:cNvPicPr/>
          <p:nvPr/>
        </p:nvPicPr>
        <p:blipFill>
          <a:blip r:embed="rId1"/>
          <a:stretch/>
        </p:blipFill>
        <p:spPr>
          <a:xfrm>
            <a:off x="510480" y="2800800"/>
            <a:ext cx="12051720" cy="3169080"/>
          </a:xfrm>
          <a:prstGeom prst="rect">
            <a:avLst/>
          </a:prstGeom>
          <a:ln>
            <a:noFill/>
          </a:ln>
        </p:spPr>
      </p:pic>
      <p:sp>
        <p:nvSpPr>
          <p:cNvPr id="93" name="CustomShape 5"/>
          <p:cNvSpPr/>
          <p:nvPr/>
        </p:nvSpPr>
        <p:spPr>
          <a:xfrm>
            <a:off x="510480" y="6127200"/>
            <a:ext cx="12051720" cy="301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З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а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д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а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ч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и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о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б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р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а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б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о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т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к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и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п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о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с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л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е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д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о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в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а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т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е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л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ь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н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о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с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т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е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й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м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о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ж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н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о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р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а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з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д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е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л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и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т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ь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н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а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5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в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и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д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о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в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а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.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О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д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и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н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в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х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о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д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—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о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д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и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н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в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ы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х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о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д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.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О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б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ы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ч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н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а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я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н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е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й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р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о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с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е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т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ь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.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б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.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О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д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и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н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в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х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о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д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—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п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о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с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л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е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д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о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в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а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т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е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л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ь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н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о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с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т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ь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в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ы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х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о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д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о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в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.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П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р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и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м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е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р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: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а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н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н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о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т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а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ц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и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я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и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з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о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б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р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а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ж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е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н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и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я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в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.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П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о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с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л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е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д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о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в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а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т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е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л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ь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н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о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с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т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ь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в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х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о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д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о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в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—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о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д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и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н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в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ы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х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о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д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.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П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р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и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м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е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р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: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к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л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а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с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с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и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ф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и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к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а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ц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и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я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г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.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П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о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с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л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е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д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о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в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а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т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е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л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ь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н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о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с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т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ь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в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х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о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д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о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в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—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п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о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с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л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е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д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о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в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а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т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е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л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ь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н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о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с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т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ь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в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ы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х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о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д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о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в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.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П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р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и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м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е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р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: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п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е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р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е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в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о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д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д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.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С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и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н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х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р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о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н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и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з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и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р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о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в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а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н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н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ы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е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п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о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с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л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е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д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о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в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а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т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е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л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ь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н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о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с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т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и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.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П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р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и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м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е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р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?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-73440" y="1640520"/>
            <a:ext cx="10874160" cy="833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ru-RU" sz="4800" spc="-1" strike="noStrike">
                <a:solidFill>
                  <a:srgbClr val="35545c"/>
                </a:solidFill>
                <a:uFill>
                  <a:solidFill>
                    <a:srgbClr val="ffffff"/>
                  </a:solidFill>
                </a:uFill>
                <a:latin typeface="Roboto Bold"/>
                <a:ea typeface="Roboto Bold"/>
              </a:rPr>
              <a:t>Обработка последовательностей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Line 2"/>
          <p:cNvSpPr/>
          <p:nvPr/>
        </p:nvSpPr>
        <p:spPr>
          <a:xfrm>
            <a:off x="0" y="1180800"/>
            <a:ext cx="13004640" cy="360"/>
          </a:xfrm>
          <a:prstGeom prst="line">
            <a:avLst/>
          </a:prstGeom>
          <a:ln w="12600">
            <a:solidFill>
              <a:srgbClr val="35545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Line 3"/>
          <p:cNvSpPr/>
          <p:nvPr/>
        </p:nvSpPr>
        <p:spPr>
          <a:xfrm>
            <a:off x="-12600" y="8673840"/>
            <a:ext cx="13004640" cy="360"/>
          </a:xfrm>
          <a:prstGeom prst="line">
            <a:avLst/>
          </a:prstGeom>
          <a:ln w="12600">
            <a:solidFill>
              <a:srgbClr val="35545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4"/>
          <p:cNvSpPr/>
          <p:nvPr/>
        </p:nvSpPr>
        <p:spPr>
          <a:xfrm>
            <a:off x="493560" y="8998560"/>
            <a:ext cx="39240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35545c"/>
                </a:solidFill>
                <a:uFill>
                  <a:solidFill>
                    <a:srgbClr val="ffffff"/>
                  </a:solidFill>
                </a:uFill>
                <a:latin typeface="Roboto Bold"/>
                <a:ea typeface="Roboto Bold"/>
              </a:rPr>
              <a:t>1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8" name="Picture 10" descr=""/>
          <p:cNvPicPr/>
          <p:nvPr/>
        </p:nvPicPr>
        <p:blipFill>
          <a:blip r:embed="rId1"/>
          <a:stretch/>
        </p:blipFill>
        <p:spPr>
          <a:xfrm>
            <a:off x="510480" y="2800800"/>
            <a:ext cx="12051720" cy="3169080"/>
          </a:xfrm>
          <a:prstGeom prst="rect">
            <a:avLst/>
          </a:prstGeom>
          <a:ln>
            <a:noFill/>
          </a:ln>
        </p:spPr>
      </p:pic>
      <p:sp>
        <p:nvSpPr>
          <p:cNvPr id="99" name="CustomShape 5"/>
          <p:cNvSpPr/>
          <p:nvPr/>
        </p:nvSpPr>
        <p:spPr>
          <a:xfrm>
            <a:off x="510480" y="6127200"/>
            <a:ext cx="12051720" cy="338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Задачи обработки последовательностей можно разделить на 5 видов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а. Один вход — один выход. Обычная нейросеть.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б. Один вход — последовательность выходов. Пример: аннотация изображения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в. Последовательность входов — один выход. Пример: классификация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г. Последовательность входов — последовательность выходов. Пример: перевод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д. Синхронизированные последовательности. Пример: </a:t>
            </a:r>
            <a:r>
              <a:rPr b="1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Аннотация видео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216000" y="1640520"/>
            <a:ext cx="5817600" cy="833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ru-RU" sz="4800" spc="-1" strike="noStrike">
                <a:solidFill>
                  <a:srgbClr val="35545c"/>
                </a:solidFill>
                <a:uFill>
                  <a:solidFill>
                    <a:srgbClr val="ffffff"/>
                  </a:solidFill>
                </a:uFill>
                <a:latin typeface="Roboto Bold"/>
                <a:ea typeface="Roboto Bold"/>
              </a:rPr>
              <a:t>Простое решение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Line 2"/>
          <p:cNvSpPr/>
          <p:nvPr/>
        </p:nvSpPr>
        <p:spPr>
          <a:xfrm>
            <a:off x="0" y="1180800"/>
            <a:ext cx="13004640" cy="360"/>
          </a:xfrm>
          <a:prstGeom prst="line">
            <a:avLst/>
          </a:prstGeom>
          <a:ln w="12600">
            <a:solidFill>
              <a:srgbClr val="35545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Line 3"/>
          <p:cNvSpPr/>
          <p:nvPr/>
        </p:nvSpPr>
        <p:spPr>
          <a:xfrm>
            <a:off x="-12600" y="8673840"/>
            <a:ext cx="13004640" cy="360"/>
          </a:xfrm>
          <a:prstGeom prst="line">
            <a:avLst/>
          </a:prstGeom>
          <a:ln w="12600">
            <a:solidFill>
              <a:srgbClr val="35545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4"/>
          <p:cNvSpPr/>
          <p:nvPr/>
        </p:nvSpPr>
        <p:spPr>
          <a:xfrm>
            <a:off x="493560" y="8998560"/>
            <a:ext cx="39240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35545c"/>
                </a:solidFill>
                <a:uFill>
                  <a:solidFill>
                    <a:srgbClr val="ffffff"/>
                  </a:solidFill>
                </a:uFill>
                <a:latin typeface="Roboto Bold"/>
                <a:ea typeface="Roboto Bold"/>
              </a:rPr>
              <a:t>1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5"/>
          <p:cNvSpPr/>
          <p:nvPr/>
        </p:nvSpPr>
        <p:spPr>
          <a:xfrm>
            <a:off x="510480" y="2511360"/>
            <a:ext cx="12051720" cy="15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Зафиксировав длину последовательности мы можем предсказывать ее свойства или очередной элемент с помощью многослойной полносвязной нейросети.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Какие проблемы?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216000" y="1640520"/>
            <a:ext cx="5817600" cy="833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ru-RU" sz="4800" spc="-1" strike="noStrike">
                <a:solidFill>
                  <a:srgbClr val="35545c"/>
                </a:solidFill>
                <a:uFill>
                  <a:solidFill>
                    <a:srgbClr val="ffffff"/>
                  </a:solidFill>
                </a:uFill>
                <a:latin typeface="Roboto Bold"/>
                <a:ea typeface="Roboto Bold"/>
              </a:rPr>
              <a:t>Простое решение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Line 2"/>
          <p:cNvSpPr/>
          <p:nvPr/>
        </p:nvSpPr>
        <p:spPr>
          <a:xfrm>
            <a:off x="0" y="1180800"/>
            <a:ext cx="13004640" cy="360"/>
          </a:xfrm>
          <a:prstGeom prst="line">
            <a:avLst/>
          </a:prstGeom>
          <a:ln w="12600">
            <a:solidFill>
              <a:srgbClr val="35545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Line 3"/>
          <p:cNvSpPr/>
          <p:nvPr/>
        </p:nvSpPr>
        <p:spPr>
          <a:xfrm>
            <a:off x="-12600" y="8673840"/>
            <a:ext cx="13004640" cy="360"/>
          </a:xfrm>
          <a:prstGeom prst="line">
            <a:avLst/>
          </a:prstGeom>
          <a:ln w="12600">
            <a:solidFill>
              <a:srgbClr val="35545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4"/>
          <p:cNvSpPr/>
          <p:nvPr/>
        </p:nvSpPr>
        <p:spPr>
          <a:xfrm>
            <a:off x="493560" y="8998560"/>
            <a:ext cx="39240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35545c"/>
                </a:solidFill>
                <a:uFill>
                  <a:solidFill>
                    <a:srgbClr val="ffffff"/>
                  </a:solidFill>
                </a:uFill>
                <a:latin typeface="Roboto Bold"/>
                <a:ea typeface="Roboto Bold"/>
              </a:rPr>
              <a:t>1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CustomShape 5"/>
          <p:cNvSpPr/>
          <p:nvPr/>
        </p:nvSpPr>
        <p:spPr>
          <a:xfrm>
            <a:off x="510480" y="2511360"/>
            <a:ext cx="12051720" cy="15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Зафиксировав длину последовательности мы можем предсказывать ее свойства или очередной элемент с помощью многослойной полносвязной нейросети.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Можно делать свертки по времени!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0" name="Picture 10" descr=""/>
          <p:cNvPicPr/>
          <p:nvPr/>
        </p:nvPicPr>
        <p:blipFill>
          <a:blip r:embed="rId1"/>
          <a:stretch/>
        </p:blipFill>
        <p:spPr>
          <a:xfrm>
            <a:off x="3483360" y="4064040"/>
            <a:ext cx="6105960" cy="4609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85320" y="1640520"/>
            <a:ext cx="7733520" cy="833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ru-RU" sz="4800" spc="-1" strike="noStrike">
                <a:solidFill>
                  <a:srgbClr val="35545c"/>
                </a:solidFill>
                <a:uFill>
                  <a:solidFill>
                    <a:srgbClr val="ffffff"/>
                  </a:solidFill>
                </a:uFill>
                <a:latin typeface="Roboto Bold"/>
                <a:ea typeface="Roboto Bold"/>
              </a:rPr>
              <a:t>Представление данных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Line 2"/>
          <p:cNvSpPr/>
          <p:nvPr/>
        </p:nvSpPr>
        <p:spPr>
          <a:xfrm>
            <a:off x="0" y="1180800"/>
            <a:ext cx="13004640" cy="360"/>
          </a:xfrm>
          <a:prstGeom prst="line">
            <a:avLst/>
          </a:prstGeom>
          <a:ln w="12600">
            <a:solidFill>
              <a:srgbClr val="35545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Line 3"/>
          <p:cNvSpPr/>
          <p:nvPr/>
        </p:nvSpPr>
        <p:spPr>
          <a:xfrm>
            <a:off x="-12600" y="8673840"/>
            <a:ext cx="13004640" cy="360"/>
          </a:xfrm>
          <a:prstGeom prst="line">
            <a:avLst/>
          </a:prstGeom>
          <a:ln w="12600">
            <a:solidFill>
              <a:srgbClr val="35545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4"/>
          <p:cNvSpPr/>
          <p:nvPr/>
        </p:nvSpPr>
        <p:spPr>
          <a:xfrm>
            <a:off x="493560" y="8998560"/>
            <a:ext cx="39240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35545c"/>
                </a:solidFill>
                <a:uFill>
                  <a:solidFill>
                    <a:srgbClr val="ffffff"/>
                  </a:solidFill>
                </a:uFill>
                <a:latin typeface="Roboto Bold"/>
                <a:ea typeface="Roboto Bold"/>
              </a:rPr>
              <a:t>1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5"/>
          <p:cNvSpPr/>
          <p:nvPr/>
        </p:nvSpPr>
        <p:spPr>
          <a:xfrm>
            <a:off x="510480" y="2642400"/>
            <a:ext cx="12051720" cy="22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Если корпус текстов содержит ограниченное количество слов, то каждое слово может быть представлено </a:t>
            </a:r>
            <a:r>
              <a:rPr b="1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one-hot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вектором размерности равной количеству различных слов в корпусе. Для больших словарей проще хранить </a:t>
            </a:r>
            <a:r>
              <a:rPr b="1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id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слова.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Для этого есть слой Embeddings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-55800" y="1640520"/>
            <a:ext cx="9898920" cy="833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ru-RU" sz="4800" spc="-1" strike="noStrike">
                <a:solidFill>
                  <a:srgbClr val="35545c"/>
                </a:solidFill>
                <a:uFill>
                  <a:solidFill>
                    <a:srgbClr val="ffffff"/>
                  </a:solidFill>
                </a:uFill>
                <a:latin typeface="Roboto Bold"/>
                <a:ea typeface="Roboto Bold"/>
              </a:rPr>
              <a:t>Рекуррентная нейронная сеть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Line 2"/>
          <p:cNvSpPr/>
          <p:nvPr/>
        </p:nvSpPr>
        <p:spPr>
          <a:xfrm>
            <a:off x="0" y="1180800"/>
            <a:ext cx="13004640" cy="360"/>
          </a:xfrm>
          <a:prstGeom prst="line">
            <a:avLst/>
          </a:prstGeom>
          <a:ln w="12600">
            <a:solidFill>
              <a:srgbClr val="35545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Line 3"/>
          <p:cNvSpPr/>
          <p:nvPr/>
        </p:nvSpPr>
        <p:spPr>
          <a:xfrm>
            <a:off x="-12600" y="8673840"/>
            <a:ext cx="13004640" cy="360"/>
          </a:xfrm>
          <a:prstGeom prst="line">
            <a:avLst/>
          </a:prstGeom>
          <a:ln w="12600">
            <a:solidFill>
              <a:srgbClr val="35545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4"/>
          <p:cNvSpPr/>
          <p:nvPr/>
        </p:nvSpPr>
        <p:spPr>
          <a:xfrm>
            <a:off x="493560" y="8998560"/>
            <a:ext cx="39240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35545c"/>
                </a:solidFill>
                <a:uFill>
                  <a:solidFill>
                    <a:srgbClr val="ffffff"/>
                  </a:solidFill>
                </a:uFill>
                <a:latin typeface="Roboto Bold"/>
                <a:ea typeface="Roboto Bold"/>
              </a:rPr>
              <a:t>2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0" name="Picture 13" descr=""/>
          <p:cNvPicPr/>
          <p:nvPr/>
        </p:nvPicPr>
        <p:blipFill>
          <a:blip r:embed="rId1"/>
          <a:srcRect l="0" t="0" r="79231" b="0"/>
          <a:stretch/>
        </p:blipFill>
        <p:spPr>
          <a:xfrm>
            <a:off x="510480" y="2716560"/>
            <a:ext cx="2502720" cy="3346560"/>
          </a:xfrm>
          <a:prstGeom prst="rect">
            <a:avLst/>
          </a:prstGeom>
          <a:ln>
            <a:noFill/>
          </a:ln>
        </p:spPr>
      </p:pic>
      <p:sp>
        <p:nvSpPr>
          <p:cNvPr id="121" name="CustomShape 5"/>
          <p:cNvSpPr/>
          <p:nvPr/>
        </p:nvSpPr>
        <p:spPr>
          <a:xfrm>
            <a:off x="510480" y="6301800"/>
            <a:ext cx="1205172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A — ячейка рекуррентной нейронной сети, она получает на вход очередной элемент последовательности вместе с выходом с предыдущего шага и возвращает какой-то результат.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-55800" y="1640520"/>
            <a:ext cx="9898920" cy="833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ru-RU" sz="4800" spc="-1" strike="noStrike">
                <a:solidFill>
                  <a:srgbClr val="35545c"/>
                </a:solidFill>
                <a:uFill>
                  <a:solidFill>
                    <a:srgbClr val="ffffff"/>
                  </a:solidFill>
                </a:uFill>
                <a:latin typeface="Roboto Bold"/>
                <a:ea typeface="Roboto Bold"/>
              </a:rPr>
              <a:t>Рекуррентная нейронная сеть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Line 2"/>
          <p:cNvSpPr/>
          <p:nvPr/>
        </p:nvSpPr>
        <p:spPr>
          <a:xfrm>
            <a:off x="0" y="1180800"/>
            <a:ext cx="13004640" cy="360"/>
          </a:xfrm>
          <a:prstGeom prst="line">
            <a:avLst/>
          </a:prstGeom>
          <a:ln w="12600">
            <a:solidFill>
              <a:srgbClr val="35545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Line 3"/>
          <p:cNvSpPr/>
          <p:nvPr/>
        </p:nvSpPr>
        <p:spPr>
          <a:xfrm>
            <a:off x="-12600" y="8673840"/>
            <a:ext cx="13004640" cy="360"/>
          </a:xfrm>
          <a:prstGeom prst="line">
            <a:avLst/>
          </a:prstGeom>
          <a:ln w="12600">
            <a:solidFill>
              <a:srgbClr val="35545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4"/>
          <p:cNvSpPr/>
          <p:nvPr/>
        </p:nvSpPr>
        <p:spPr>
          <a:xfrm>
            <a:off x="493560" y="8998560"/>
            <a:ext cx="39240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35545c"/>
                </a:solidFill>
                <a:uFill>
                  <a:solidFill>
                    <a:srgbClr val="ffffff"/>
                  </a:solidFill>
                </a:uFill>
                <a:latin typeface="Roboto Bold"/>
                <a:ea typeface="Roboto Bold"/>
              </a:rPr>
              <a:t>2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Picture 13" descr=""/>
          <p:cNvPicPr/>
          <p:nvPr/>
        </p:nvPicPr>
        <p:blipFill>
          <a:blip r:embed="rId1"/>
          <a:stretch/>
        </p:blipFill>
        <p:spPr>
          <a:xfrm>
            <a:off x="510480" y="2716560"/>
            <a:ext cx="12051720" cy="3346560"/>
          </a:xfrm>
          <a:prstGeom prst="rect">
            <a:avLst/>
          </a:prstGeom>
          <a:ln>
            <a:noFill/>
          </a:ln>
        </p:spPr>
      </p:pic>
      <p:sp>
        <p:nvSpPr>
          <p:cNvPr id="127" name="CustomShape 5"/>
          <p:cNvSpPr/>
          <p:nvPr/>
        </p:nvSpPr>
        <p:spPr>
          <a:xfrm>
            <a:off x="510480" y="6301800"/>
            <a:ext cx="12051720" cy="264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A — ячейка рекуррентной нейронной сети, она получает на вход очередной элемент последовательности вместе с выходом с предыдущего шага и возвращает какой-то результат.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Рекуррентная нейронная сеть подразумевает циклы. Но на самом деле, когда мы говорим про обработку последовательностей, мы можем развернуть цикл в последовательные вычисления и применять стандартные методы обучения.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-158040" y="1640520"/>
            <a:ext cx="11243160" cy="833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ru-RU" sz="4800" spc="-1" strike="noStrike">
                <a:solidFill>
                  <a:srgbClr val="35545c"/>
                </a:solidFill>
                <a:uFill>
                  <a:solidFill>
                    <a:srgbClr val="ffffff"/>
                  </a:solidFill>
                </a:uFill>
                <a:latin typeface="Roboto Bold"/>
                <a:ea typeface="Roboto Bold"/>
              </a:rPr>
              <a:t>Простейшая рекуррентная ячейка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Line 2"/>
          <p:cNvSpPr/>
          <p:nvPr/>
        </p:nvSpPr>
        <p:spPr>
          <a:xfrm>
            <a:off x="0" y="1180800"/>
            <a:ext cx="13004640" cy="360"/>
          </a:xfrm>
          <a:prstGeom prst="line">
            <a:avLst/>
          </a:prstGeom>
          <a:ln w="12600">
            <a:solidFill>
              <a:srgbClr val="35545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Line 3"/>
          <p:cNvSpPr/>
          <p:nvPr/>
        </p:nvSpPr>
        <p:spPr>
          <a:xfrm>
            <a:off x="-12600" y="8673840"/>
            <a:ext cx="13004640" cy="360"/>
          </a:xfrm>
          <a:prstGeom prst="line">
            <a:avLst/>
          </a:prstGeom>
          <a:ln w="12600">
            <a:solidFill>
              <a:srgbClr val="35545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4"/>
          <p:cNvSpPr/>
          <p:nvPr/>
        </p:nvSpPr>
        <p:spPr>
          <a:xfrm>
            <a:off x="493560" y="8998560"/>
            <a:ext cx="39240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35545c"/>
                </a:solidFill>
                <a:uFill>
                  <a:solidFill>
                    <a:srgbClr val="ffffff"/>
                  </a:solidFill>
                </a:uFill>
                <a:latin typeface="Roboto Bold"/>
                <a:ea typeface="Roboto Bold"/>
              </a:rPr>
              <a:t>1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2" name="Picture 10" descr=""/>
          <p:cNvPicPr/>
          <p:nvPr/>
        </p:nvPicPr>
        <p:blipFill>
          <a:blip r:embed="rId1"/>
          <a:stretch/>
        </p:blipFill>
        <p:spPr>
          <a:xfrm>
            <a:off x="2064600" y="2859840"/>
            <a:ext cx="8875080" cy="4577040"/>
          </a:xfrm>
          <a:prstGeom prst="rect">
            <a:avLst/>
          </a:prstGeom>
          <a:ln>
            <a:noFill/>
          </a:ln>
        </p:spPr>
      </p:pic>
      <p:sp>
        <p:nvSpPr>
          <p:cNvPr id="133" name="CustomShape 5"/>
          <p:cNvSpPr/>
          <p:nvPr/>
        </p:nvSpPr>
        <p:spPr>
          <a:xfrm>
            <a:off x="3424680" y="7469640"/>
            <a:ext cx="6155280" cy="52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6"/>
          <p:cNvSpPr/>
          <p:nvPr/>
        </p:nvSpPr>
        <p:spPr>
          <a:xfrm>
            <a:off x="3424680" y="7469640"/>
            <a:ext cx="6155280" cy="522720"/>
          </a:xfrm>
          <a:prstGeom prst="rect">
            <a:avLst/>
          </a:prstGeom>
          <a:blipFill>
            <a:blip r:embed="rId2"/>
            <a:stretch>
              <a:fillRect l="0" t="0" r="0" b="-19455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 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CustomShape 7"/>
          <p:cNvSpPr/>
          <p:nvPr/>
        </p:nvSpPr>
        <p:spPr>
          <a:xfrm>
            <a:off x="4117320" y="8071920"/>
            <a:ext cx="4769640" cy="52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8"/>
          <p:cNvSpPr/>
          <p:nvPr/>
        </p:nvSpPr>
        <p:spPr>
          <a:xfrm>
            <a:off x="4117320" y="8071920"/>
            <a:ext cx="4769640" cy="522720"/>
          </a:xfrm>
          <a:prstGeom prst="rect">
            <a:avLst/>
          </a:prstGeom>
          <a:blipFill>
            <a:blip r:embed="rId3"/>
            <a:stretch>
              <a:fillRect l="0" t="0" r="0" b="-12189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 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230760" y="1640520"/>
            <a:ext cx="7718040" cy="833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ru-RU" sz="4800" spc="-1" strike="noStrike">
                <a:solidFill>
                  <a:srgbClr val="35545c"/>
                </a:solidFill>
                <a:uFill>
                  <a:solidFill>
                    <a:srgbClr val="ffffff"/>
                  </a:solidFill>
                </a:uFill>
                <a:latin typeface="Roboto Bold"/>
                <a:ea typeface="Roboto Bold"/>
              </a:rPr>
              <a:t>Long Short-Term Memory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Line 2"/>
          <p:cNvSpPr/>
          <p:nvPr/>
        </p:nvSpPr>
        <p:spPr>
          <a:xfrm>
            <a:off x="0" y="1180800"/>
            <a:ext cx="13004640" cy="360"/>
          </a:xfrm>
          <a:prstGeom prst="line">
            <a:avLst/>
          </a:prstGeom>
          <a:ln w="12600">
            <a:solidFill>
              <a:srgbClr val="35545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Line 3"/>
          <p:cNvSpPr/>
          <p:nvPr/>
        </p:nvSpPr>
        <p:spPr>
          <a:xfrm>
            <a:off x="-12600" y="8673840"/>
            <a:ext cx="13004640" cy="360"/>
          </a:xfrm>
          <a:prstGeom prst="line">
            <a:avLst/>
          </a:prstGeom>
          <a:ln w="12600">
            <a:solidFill>
              <a:srgbClr val="35545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4"/>
          <p:cNvSpPr/>
          <p:nvPr/>
        </p:nvSpPr>
        <p:spPr>
          <a:xfrm>
            <a:off x="493560" y="8998560"/>
            <a:ext cx="39240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35545c"/>
                </a:solidFill>
                <a:uFill>
                  <a:solidFill>
                    <a:srgbClr val="ffffff"/>
                  </a:solidFill>
                </a:uFill>
                <a:latin typeface="Roboto Bold"/>
                <a:ea typeface="Roboto Bold"/>
              </a:rPr>
              <a:t>1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1" name="Picture 12" descr=""/>
          <p:cNvPicPr/>
          <p:nvPr/>
        </p:nvPicPr>
        <p:blipFill>
          <a:blip r:embed="rId1"/>
          <a:stretch/>
        </p:blipFill>
        <p:spPr>
          <a:xfrm>
            <a:off x="2200680" y="2661120"/>
            <a:ext cx="8603280" cy="3235320"/>
          </a:xfrm>
          <a:prstGeom prst="rect">
            <a:avLst/>
          </a:prstGeom>
          <a:ln>
            <a:noFill/>
          </a:ln>
        </p:spPr>
      </p:pic>
      <p:sp>
        <p:nvSpPr>
          <p:cNvPr id="142" name="CustomShape 5"/>
          <p:cNvSpPr/>
          <p:nvPr/>
        </p:nvSpPr>
        <p:spPr>
          <a:xfrm>
            <a:off x="510480" y="6077880"/>
            <a:ext cx="12051720" cy="22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LSTM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-ячейка устроена намного сложнее. Она содержит 3 основных вида гейтов: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1. </a:t>
            </a:r>
            <a:r>
              <a:rPr b="1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Забывающий гейт 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«чистит» память.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2. </a:t>
            </a:r>
            <a:r>
              <a:rPr b="1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Входной гейт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выбирает какую новую информацию сохранить в ячейке.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3. </a:t>
            </a:r>
            <a:r>
              <a:rPr b="1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Выходной гейт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выбирает что ячейка выдаст в качестве выходов.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Line 1"/>
          <p:cNvSpPr/>
          <p:nvPr/>
        </p:nvSpPr>
        <p:spPr>
          <a:xfrm>
            <a:off x="0" y="1180800"/>
            <a:ext cx="13004640" cy="360"/>
          </a:xfrm>
          <a:prstGeom prst="line">
            <a:avLst/>
          </a:prstGeom>
          <a:ln w="12600">
            <a:solidFill>
              <a:srgbClr val="35545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Line 2"/>
          <p:cNvSpPr/>
          <p:nvPr/>
        </p:nvSpPr>
        <p:spPr>
          <a:xfrm>
            <a:off x="-12600" y="8673840"/>
            <a:ext cx="13004640" cy="360"/>
          </a:xfrm>
          <a:prstGeom prst="line">
            <a:avLst/>
          </a:prstGeom>
          <a:ln w="12600">
            <a:solidFill>
              <a:srgbClr val="35545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3"/>
          <p:cNvSpPr/>
          <p:nvPr/>
        </p:nvSpPr>
        <p:spPr>
          <a:xfrm>
            <a:off x="493560" y="8998560"/>
            <a:ext cx="39240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35545c"/>
                </a:solidFill>
                <a:uFill>
                  <a:solidFill>
                    <a:srgbClr val="ffffff"/>
                  </a:solidFill>
                </a:uFill>
                <a:latin typeface="Roboto Bold"/>
                <a:ea typeface="Roboto Bold"/>
              </a:rPr>
              <a:t>1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6" name="Picture 3" descr=""/>
          <p:cNvPicPr/>
          <p:nvPr/>
        </p:nvPicPr>
        <p:blipFill>
          <a:blip r:embed="rId1"/>
          <a:stretch/>
        </p:blipFill>
        <p:spPr>
          <a:xfrm>
            <a:off x="5422680" y="1181160"/>
            <a:ext cx="7569000" cy="7462800"/>
          </a:xfrm>
          <a:prstGeom prst="rect">
            <a:avLst/>
          </a:prstGeom>
          <a:ln>
            <a:noFill/>
          </a:ln>
        </p:spPr>
      </p:pic>
      <p:sp>
        <p:nvSpPr>
          <p:cNvPr id="147" name="CustomShape 4"/>
          <p:cNvSpPr/>
          <p:nvPr/>
        </p:nvSpPr>
        <p:spPr>
          <a:xfrm>
            <a:off x="-16560" y="1580760"/>
            <a:ext cx="5632200" cy="52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5"/>
          <p:cNvSpPr/>
          <p:nvPr/>
        </p:nvSpPr>
        <p:spPr>
          <a:xfrm>
            <a:off x="-16560" y="1580760"/>
            <a:ext cx="5632200" cy="527760"/>
          </a:xfrm>
          <a:prstGeom prst="rect">
            <a:avLst/>
          </a:prstGeom>
          <a:blipFill>
            <a:blip r:embed="rId2"/>
            <a:stretch>
              <a:fillRect l="0" t="0" r="0" b="-4637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 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6"/>
          <p:cNvSpPr/>
          <p:nvPr/>
        </p:nvSpPr>
        <p:spPr>
          <a:xfrm>
            <a:off x="-12600" y="2226240"/>
            <a:ext cx="5327640" cy="52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7"/>
          <p:cNvSpPr/>
          <p:nvPr/>
        </p:nvSpPr>
        <p:spPr>
          <a:xfrm>
            <a:off x="-12600" y="2226240"/>
            <a:ext cx="5327640" cy="522720"/>
          </a:xfrm>
          <a:prstGeom prst="rect">
            <a:avLst/>
          </a:prstGeom>
          <a:blipFill>
            <a:blip r:embed="rId3"/>
            <a:stretch>
              <a:fillRect l="-470" t="0" r="0" b="-474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 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8"/>
          <p:cNvSpPr/>
          <p:nvPr/>
        </p:nvSpPr>
        <p:spPr>
          <a:xfrm>
            <a:off x="-12600" y="2870640"/>
            <a:ext cx="532764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9"/>
          <p:cNvSpPr/>
          <p:nvPr/>
        </p:nvSpPr>
        <p:spPr>
          <a:xfrm>
            <a:off x="-12600" y="2870640"/>
            <a:ext cx="5327640" cy="594720"/>
          </a:xfrm>
          <a:prstGeom prst="rect">
            <a:avLst/>
          </a:prstGeom>
          <a:blipFill>
            <a:blip r:embed="rId4"/>
            <a:stretch>
              <a:fillRect l="-1424" t="0" r="0" b="-10365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 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10"/>
          <p:cNvSpPr/>
          <p:nvPr/>
        </p:nvSpPr>
        <p:spPr>
          <a:xfrm>
            <a:off x="-16560" y="3579120"/>
            <a:ext cx="5327640" cy="52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11"/>
          <p:cNvSpPr/>
          <p:nvPr/>
        </p:nvSpPr>
        <p:spPr>
          <a:xfrm>
            <a:off x="-16560" y="3579120"/>
            <a:ext cx="5327640" cy="522720"/>
          </a:xfrm>
          <a:prstGeom prst="rect">
            <a:avLst/>
          </a:prstGeom>
          <a:blipFill>
            <a:blip r:embed="rId5"/>
            <a:stretch>
              <a:fillRect l="0" t="0" r="0" b="-474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 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12"/>
          <p:cNvSpPr/>
          <p:nvPr/>
        </p:nvSpPr>
        <p:spPr>
          <a:xfrm>
            <a:off x="-16560" y="4218480"/>
            <a:ext cx="5327640" cy="52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13"/>
          <p:cNvSpPr/>
          <p:nvPr/>
        </p:nvSpPr>
        <p:spPr>
          <a:xfrm>
            <a:off x="-16560" y="4218480"/>
            <a:ext cx="5327640" cy="522720"/>
          </a:xfrm>
          <a:prstGeom prst="rect">
            <a:avLst/>
          </a:prstGeom>
          <a:blipFill>
            <a:blip r:embed="rId6"/>
            <a:stretch>
              <a:fillRect l="0" t="0" r="0" b="-21404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 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14"/>
          <p:cNvSpPr/>
          <p:nvPr/>
        </p:nvSpPr>
        <p:spPr>
          <a:xfrm>
            <a:off x="-16560" y="4852080"/>
            <a:ext cx="5327640" cy="52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15"/>
          <p:cNvSpPr/>
          <p:nvPr/>
        </p:nvSpPr>
        <p:spPr>
          <a:xfrm>
            <a:off x="-16560" y="4852080"/>
            <a:ext cx="5327640" cy="522720"/>
          </a:xfrm>
          <a:prstGeom prst="rect">
            <a:avLst/>
          </a:prstGeom>
          <a:blipFill>
            <a:blip r:embed="rId7"/>
            <a:stretch>
              <a:fillRect l="-712" t="0" r="0" b="-7115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 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204840" y="1640520"/>
            <a:ext cx="5474880" cy="833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ru-RU" sz="4800" spc="-1" strike="noStrike">
                <a:solidFill>
                  <a:srgbClr val="35545c"/>
                </a:solidFill>
                <a:uFill>
                  <a:solidFill>
                    <a:srgbClr val="ffffff"/>
                  </a:solidFill>
                </a:uFill>
                <a:latin typeface="Roboto Bold"/>
                <a:ea typeface="Roboto Bold"/>
              </a:rPr>
              <a:t>План на сегодня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Line 2"/>
          <p:cNvSpPr/>
          <p:nvPr/>
        </p:nvSpPr>
        <p:spPr>
          <a:xfrm>
            <a:off x="0" y="1180800"/>
            <a:ext cx="13004640" cy="360"/>
          </a:xfrm>
          <a:prstGeom prst="line">
            <a:avLst/>
          </a:prstGeom>
          <a:ln w="12600">
            <a:solidFill>
              <a:srgbClr val="35545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Line 3"/>
          <p:cNvSpPr/>
          <p:nvPr/>
        </p:nvSpPr>
        <p:spPr>
          <a:xfrm>
            <a:off x="-12600" y="8673840"/>
            <a:ext cx="13004640" cy="360"/>
          </a:xfrm>
          <a:prstGeom prst="line">
            <a:avLst/>
          </a:prstGeom>
          <a:ln w="12600">
            <a:solidFill>
              <a:srgbClr val="35545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CustomShape 4"/>
          <p:cNvSpPr/>
          <p:nvPr/>
        </p:nvSpPr>
        <p:spPr>
          <a:xfrm>
            <a:off x="496800" y="8999640"/>
            <a:ext cx="392400" cy="466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35545c"/>
                </a:solidFill>
                <a:uFill>
                  <a:solidFill>
                    <a:srgbClr val="ffffff"/>
                  </a:solidFill>
                </a:uFill>
                <a:latin typeface="Roboto Bold"/>
                <a:ea typeface="Roboto Bold"/>
              </a:rPr>
              <a:t>1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CustomShape 5"/>
          <p:cNvSpPr/>
          <p:nvPr/>
        </p:nvSpPr>
        <p:spPr>
          <a:xfrm>
            <a:off x="549720" y="3413520"/>
            <a:ext cx="10755000" cy="3087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555480" indent="-555120">
              <a:lnSpc>
                <a:spcPct val="150000"/>
              </a:lnSpc>
              <a:buClr>
                <a:srgbClr val="35545c"/>
              </a:buClr>
              <a:buFont typeface="StarSymbol"/>
              <a:buAutoNum type="arabicPeriod"/>
            </a:pPr>
            <a:r>
              <a:rPr b="1" lang="ru-RU" sz="2800" spc="-1" strike="noStrike">
                <a:solidFill>
                  <a:srgbClr val="35545c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Последовательности: задачи и данные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5480" indent="-555120">
              <a:lnSpc>
                <a:spcPct val="150000"/>
              </a:lnSpc>
              <a:buClr>
                <a:srgbClr val="35545c"/>
              </a:buClr>
              <a:buFont typeface="StarSymbol"/>
              <a:buAutoNum type="arabicPeriod"/>
            </a:pPr>
            <a:r>
              <a:rPr b="0" lang="ru-RU" sz="2800" spc="-1" strike="noStrike">
                <a:solidFill>
                  <a:srgbClr val="35545c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Рекуррентные нейронные сети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5480" indent="-555120">
              <a:lnSpc>
                <a:spcPct val="150000"/>
              </a:lnSpc>
              <a:buClr>
                <a:srgbClr val="35545c"/>
              </a:buClr>
              <a:buFont typeface="StarSymbol"/>
              <a:buAutoNum type="arabicPeriod"/>
            </a:pPr>
            <a:r>
              <a:rPr b="0" lang="ru-RU" sz="2800" spc="-1" strike="noStrike">
                <a:solidFill>
                  <a:srgbClr val="35545c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Ячейки, слои и свойства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5480" indent="-555120">
              <a:lnSpc>
                <a:spcPct val="150000"/>
              </a:lnSpc>
              <a:buClr>
                <a:srgbClr val="35545c"/>
              </a:buClr>
              <a:buFont typeface="StarSymbol"/>
              <a:buAutoNum type="arabicPeriod"/>
            </a:pPr>
            <a:r>
              <a:rPr b="0" lang="ru-RU" sz="2800" spc="-1" strike="noStrike">
                <a:solidFill>
                  <a:srgbClr val="35545c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BatchNorm для рекуррентных сетей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5480" indent="-555120">
              <a:lnSpc>
                <a:spcPct val="150000"/>
              </a:lnSpc>
              <a:buClr>
                <a:srgbClr val="35545c"/>
              </a:buClr>
              <a:buFont typeface="StarSymbol"/>
              <a:buAutoNum type="arabicPeriod"/>
            </a:pPr>
            <a:r>
              <a:rPr b="0" lang="ru-RU" sz="2800" spc="-1" strike="noStrike">
                <a:solidFill>
                  <a:srgbClr val="35545c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Практика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Line 1"/>
          <p:cNvSpPr/>
          <p:nvPr/>
        </p:nvSpPr>
        <p:spPr>
          <a:xfrm>
            <a:off x="0" y="1180800"/>
            <a:ext cx="13004640" cy="360"/>
          </a:xfrm>
          <a:prstGeom prst="line">
            <a:avLst/>
          </a:prstGeom>
          <a:ln w="12600">
            <a:solidFill>
              <a:srgbClr val="35545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Line 2"/>
          <p:cNvSpPr/>
          <p:nvPr/>
        </p:nvSpPr>
        <p:spPr>
          <a:xfrm>
            <a:off x="-12600" y="8673840"/>
            <a:ext cx="13004640" cy="360"/>
          </a:xfrm>
          <a:prstGeom prst="line">
            <a:avLst/>
          </a:prstGeom>
          <a:ln w="12600">
            <a:solidFill>
              <a:srgbClr val="35545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3"/>
          <p:cNvSpPr/>
          <p:nvPr/>
        </p:nvSpPr>
        <p:spPr>
          <a:xfrm>
            <a:off x="493560" y="8998560"/>
            <a:ext cx="39240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35545c"/>
                </a:solidFill>
                <a:uFill>
                  <a:solidFill>
                    <a:srgbClr val="ffffff"/>
                  </a:solidFill>
                </a:uFill>
                <a:latin typeface="Roboto Bold"/>
                <a:ea typeface="Roboto Bold"/>
              </a:rPr>
              <a:t>1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4"/>
          <p:cNvSpPr/>
          <p:nvPr/>
        </p:nvSpPr>
        <p:spPr>
          <a:xfrm>
            <a:off x="-133920" y="1640520"/>
            <a:ext cx="10100160" cy="833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ru-RU" sz="4800" spc="-1" strike="noStrike">
                <a:solidFill>
                  <a:srgbClr val="35545c"/>
                </a:solidFill>
                <a:uFill>
                  <a:solidFill>
                    <a:srgbClr val="ffffff"/>
                  </a:solidFill>
                </a:uFill>
                <a:latin typeface="Roboto Bold"/>
                <a:ea typeface="Roboto Bold"/>
              </a:rPr>
              <a:t>Карусель константной ошибки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3" name="Picture 20" descr=""/>
          <p:cNvPicPr/>
          <p:nvPr/>
        </p:nvPicPr>
        <p:blipFill>
          <a:blip r:embed="rId1"/>
          <a:stretch/>
        </p:blipFill>
        <p:spPr>
          <a:xfrm>
            <a:off x="2200680" y="2661120"/>
            <a:ext cx="8603280" cy="3235320"/>
          </a:xfrm>
          <a:prstGeom prst="rect">
            <a:avLst/>
          </a:prstGeom>
          <a:ln>
            <a:noFill/>
          </a:ln>
        </p:spPr>
      </p:pic>
      <p:sp>
        <p:nvSpPr>
          <p:cNvPr id="164" name="CustomShape 5"/>
          <p:cNvSpPr/>
          <p:nvPr/>
        </p:nvSpPr>
        <p:spPr>
          <a:xfrm>
            <a:off x="3838320" y="6112080"/>
            <a:ext cx="5327640" cy="52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6"/>
          <p:cNvSpPr/>
          <p:nvPr/>
        </p:nvSpPr>
        <p:spPr>
          <a:xfrm>
            <a:off x="3838320" y="6112080"/>
            <a:ext cx="5327640" cy="522720"/>
          </a:xfrm>
          <a:prstGeom prst="rect">
            <a:avLst/>
          </a:prstGeom>
          <a:blipFill>
            <a:blip r:embed="rId2"/>
            <a:stretch>
              <a:fillRect l="0" t="0" r="0" b="-19034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 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Line 1"/>
          <p:cNvSpPr/>
          <p:nvPr/>
        </p:nvSpPr>
        <p:spPr>
          <a:xfrm>
            <a:off x="0" y="1180800"/>
            <a:ext cx="13004640" cy="360"/>
          </a:xfrm>
          <a:prstGeom prst="line">
            <a:avLst/>
          </a:prstGeom>
          <a:ln w="12600">
            <a:solidFill>
              <a:srgbClr val="35545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Line 2"/>
          <p:cNvSpPr/>
          <p:nvPr/>
        </p:nvSpPr>
        <p:spPr>
          <a:xfrm>
            <a:off x="-12600" y="8673840"/>
            <a:ext cx="13004640" cy="360"/>
          </a:xfrm>
          <a:prstGeom prst="line">
            <a:avLst/>
          </a:prstGeom>
          <a:ln w="12600">
            <a:solidFill>
              <a:srgbClr val="35545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3"/>
          <p:cNvSpPr/>
          <p:nvPr/>
        </p:nvSpPr>
        <p:spPr>
          <a:xfrm>
            <a:off x="493560" y="8998560"/>
            <a:ext cx="39240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35545c"/>
                </a:solidFill>
                <a:uFill>
                  <a:solidFill>
                    <a:srgbClr val="ffffff"/>
                  </a:solidFill>
                </a:uFill>
                <a:latin typeface="Roboto Bold"/>
                <a:ea typeface="Roboto Bold"/>
              </a:rPr>
              <a:t>1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4"/>
          <p:cNvSpPr/>
          <p:nvPr/>
        </p:nvSpPr>
        <p:spPr>
          <a:xfrm>
            <a:off x="-133920" y="1640520"/>
            <a:ext cx="10100160" cy="833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ru-RU" sz="4800" spc="-1" strike="noStrike">
                <a:solidFill>
                  <a:srgbClr val="35545c"/>
                </a:solidFill>
                <a:uFill>
                  <a:solidFill>
                    <a:srgbClr val="ffffff"/>
                  </a:solidFill>
                </a:uFill>
                <a:latin typeface="Roboto Bold"/>
                <a:ea typeface="Roboto Bold"/>
              </a:rPr>
              <a:t>Карусель константной ошибки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0" name="Picture 20" descr=""/>
          <p:cNvPicPr/>
          <p:nvPr/>
        </p:nvPicPr>
        <p:blipFill>
          <a:blip r:embed="rId1"/>
          <a:stretch/>
        </p:blipFill>
        <p:spPr>
          <a:xfrm>
            <a:off x="2200680" y="2661120"/>
            <a:ext cx="8603280" cy="3235320"/>
          </a:xfrm>
          <a:prstGeom prst="rect">
            <a:avLst/>
          </a:prstGeom>
          <a:ln>
            <a:noFill/>
          </a:ln>
        </p:spPr>
      </p:pic>
      <p:sp>
        <p:nvSpPr>
          <p:cNvPr id="171" name="CustomShape 5"/>
          <p:cNvSpPr/>
          <p:nvPr/>
        </p:nvSpPr>
        <p:spPr>
          <a:xfrm>
            <a:off x="3994200" y="6850440"/>
            <a:ext cx="532764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6"/>
          <p:cNvSpPr/>
          <p:nvPr/>
        </p:nvSpPr>
        <p:spPr>
          <a:xfrm>
            <a:off x="3994200" y="6850440"/>
            <a:ext cx="5327640" cy="594720"/>
          </a:xfrm>
          <a:prstGeom prst="rect">
            <a:avLst/>
          </a:prstGeom>
          <a:blipFill>
            <a:blip r:embed="rId2"/>
            <a:stretch>
              <a:fillRect l="0" t="0" r="0" b="-1250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 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7"/>
          <p:cNvSpPr/>
          <p:nvPr/>
        </p:nvSpPr>
        <p:spPr>
          <a:xfrm>
            <a:off x="3838320" y="6112080"/>
            <a:ext cx="5327640" cy="52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8"/>
          <p:cNvSpPr/>
          <p:nvPr/>
        </p:nvSpPr>
        <p:spPr>
          <a:xfrm>
            <a:off x="3838320" y="6112080"/>
            <a:ext cx="5327640" cy="522720"/>
          </a:xfrm>
          <a:prstGeom prst="rect">
            <a:avLst/>
          </a:prstGeom>
          <a:blipFill>
            <a:blip r:embed="rId3"/>
            <a:stretch>
              <a:fillRect l="0" t="0" r="0" b="-19034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 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200520" y="1640520"/>
            <a:ext cx="6546240" cy="833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ru-RU" sz="4800" spc="-1" strike="noStrike">
                <a:solidFill>
                  <a:srgbClr val="35545c"/>
                </a:solidFill>
                <a:uFill>
                  <a:solidFill>
                    <a:srgbClr val="ffffff"/>
                  </a:solidFill>
                </a:uFill>
                <a:latin typeface="Roboto Bold"/>
                <a:ea typeface="Roboto Bold"/>
              </a:rPr>
              <a:t>Gated Recurrent Unit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Line 2"/>
          <p:cNvSpPr/>
          <p:nvPr/>
        </p:nvSpPr>
        <p:spPr>
          <a:xfrm>
            <a:off x="0" y="1180800"/>
            <a:ext cx="13004640" cy="360"/>
          </a:xfrm>
          <a:prstGeom prst="line">
            <a:avLst/>
          </a:prstGeom>
          <a:ln w="12600">
            <a:solidFill>
              <a:srgbClr val="35545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Line 3"/>
          <p:cNvSpPr/>
          <p:nvPr/>
        </p:nvSpPr>
        <p:spPr>
          <a:xfrm>
            <a:off x="-12600" y="8673840"/>
            <a:ext cx="13004640" cy="360"/>
          </a:xfrm>
          <a:prstGeom prst="line">
            <a:avLst/>
          </a:prstGeom>
          <a:ln w="12600">
            <a:solidFill>
              <a:srgbClr val="35545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4"/>
          <p:cNvSpPr/>
          <p:nvPr/>
        </p:nvSpPr>
        <p:spPr>
          <a:xfrm>
            <a:off x="493560" y="8998560"/>
            <a:ext cx="39240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35545c"/>
                </a:solidFill>
                <a:uFill>
                  <a:solidFill>
                    <a:srgbClr val="ffffff"/>
                  </a:solidFill>
                </a:uFill>
                <a:latin typeface="Roboto Bold"/>
                <a:ea typeface="Roboto Bold"/>
              </a:rPr>
              <a:t>1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9" name="Picture 10" descr=""/>
          <p:cNvPicPr/>
          <p:nvPr/>
        </p:nvPicPr>
        <p:blipFill>
          <a:blip r:embed="rId1"/>
          <a:stretch/>
        </p:blipFill>
        <p:spPr>
          <a:xfrm>
            <a:off x="3685680" y="2859840"/>
            <a:ext cx="5607720" cy="4021560"/>
          </a:xfrm>
          <a:prstGeom prst="rect">
            <a:avLst/>
          </a:prstGeom>
          <a:ln>
            <a:noFill/>
          </a:ln>
        </p:spPr>
      </p:pic>
      <p:sp>
        <p:nvSpPr>
          <p:cNvPr id="180" name="CustomShape 5"/>
          <p:cNvSpPr/>
          <p:nvPr/>
        </p:nvSpPr>
        <p:spPr>
          <a:xfrm>
            <a:off x="510480" y="7120080"/>
            <a:ext cx="1205172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Несмотря на визуально более сложную структуру ячейки </a:t>
            </a:r>
            <a:r>
              <a:rPr b="1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GRU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требует меньшего количества параметров. Кроме того, </a:t>
            </a:r>
            <a:r>
              <a:rPr b="1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GRU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объединяет состояние ячейки и память в один вектор.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338040" y="1640520"/>
            <a:ext cx="3752640" cy="833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ru-RU" sz="4800" spc="-1" strike="noStrike">
                <a:solidFill>
                  <a:srgbClr val="35545c"/>
                </a:solidFill>
                <a:uFill>
                  <a:solidFill>
                    <a:srgbClr val="ffffff"/>
                  </a:solidFill>
                </a:uFill>
                <a:latin typeface="Roboto Bold"/>
                <a:ea typeface="Roboto Bold"/>
              </a:rPr>
              <a:t>Параметры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Line 2"/>
          <p:cNvSpPr/>
          <p:nvPr/>
        </p:nvSpPr>
        <p:spPr>
          <a:xfrm>
            <a:off x="0" y="1180800"/>
            <a:ext cx="13004640" cy="360"/>
          </a:xfrm>
          <a:prstGeom prst="line">
            <a:avLst/>
          </a:prstGeom>
          <a:ln w="12600">
            <a:solidFill>
              <a:srgbClr val="35545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Line 3"/>
          <p:cNvSpPr/>
          <p:nvPr/>
        </p:nvSpPr>
        <p:spPr>
          <a:xfrm>
            <a:off x="-12600" y="8673840"/>
            <a:ext cx="13004640" cy="360"/>
          </a:xfrm>
          <a:prstGeom prst="line">
            <a:avLst/>
          </a:prstGeom>
          <a:ln w="12600">
            <a:solidFill>
              <a:srgbClr val="35545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4"/>
          <p:cNvSpPr/>
          <p:nvPr/>
        </p:nvSpPr>
        <p:spPr>
          <a:xfrm>
            <a:off x="496800" y="8999640"/>
            <a:ext cx="392400" cy="466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35545c"/>
                </a:solidFill>
                <a:uFill>
                  <a:solidFill>
                    <a:srgbClr val="ffffff"/>
                  </a:solidFill>
                </a:uFill>
                <a:latin typeface="Roboto Bold"/>
                <a:ea typeface="Roboto Bold"/>
              </a:rPr>
              <a:t>1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5" name="Picture 9" descr=""/>
          <p:cNvPicPr/>
          <p:nvPr/>
        </p:nvPicPr>
        <p:blipFill>
          <a:blip r:embed="rId1"/>
          <a:srcRect l="0" t="0" r="47493" b="30934"/>
          <a:stretch/>
        </p:blipFill>
        <p:spPr>
          <a:xfrm>
            <a:off x="1316880" y="2760120"/>
            <a:ext cx="10438560" cy="4156920"/>
          </a:xfrm>
          <a:prstGeom prst="rect">
            <a:avLst/>
          </a:prstGeom>
          <a:ln>
            <a:noFill/>
          </a:ln>
        </p:spPr>
      </p:pic>
      <p:sp>
        <p:nvSpPr>
          <p:cNvPr id="186" name="CustomShape 5"/>
          <p:cNvSpPr/>
          <p:nvPr/>
        </p:nvSpPr>
        <p:spPr>
          <a:xfrm>
            <a:off x="510480" y="7278840"/>
            <a:ext cx="1205172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Так же как к сверточным сетям, к рекуррентным сетям применимы растяжение и шаг.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338040" y="1640520"/>
            <a:ext cx="3752640" cy="833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ru-RU" sz="4800" spc="-1" strike="noStrike">
                <a:solidFill>
                  <a:srgbClr val="35545c"/>
                </a:solidFill>
                <a:uFill>
                  <a:solidFill>
                    <a:srgbClr val="ffffff"/>
                  </a:solidFill>
                </a:uFill>
                <a:latin typeface="Roboto Bold"/>
                <a:ea typeface="Roboto Bold"/>
              </a:rPr>
              <a:t>Параметры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Line 2"/>
          <p:cNvSpPr/>
          <p:nvPr/>
        </p:nvSpPr>
        <p:spPr>
          <a:xfrm>
            <a:off x="0" y="1180800"/>
            <a:ext cx="13004640" cy="360"/>
          </a:xfrm>
          <a:prstGeom prst="line">
            <a:avLst/>
          </a:prstGeom>
          <a:ln w="12600">
            <a:solidFill>
              <a:srgbClr val="35545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Line 3"/>
          <p:cNvSpPr/>
          <p:nvPr/>
        </p:nvSpPr>
        <p:spPr>
          <a:xfrm>
            <a:off x="-12600" y="8673840"/>
            <a:ext cx="13004640" cy="360"/>
          </a:xfrm>
          <a:prstGeom prst="line">
            <a:avLst/>
          </a:prstGeom>
          <a:ln w="12600">
            <a:solidFill>
              <a:srgbClr val="35545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4"/>
          <p:cNvSpPr/>
          <p:nvPr/>
        </p:nvSpPr>
        <p:spPr>
          <a:xfrm>
            <a:off x="496800" y="8999640"/>
            <a:ext cx="392400" cy="466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35545c"/>
                </a:solidFill>
                <a:uFill>
                  <a:solidFill>
                    <a:srgbClr val="ffffff"/>
                  </a:solidFill>
                </a:uFill>
                <a:latin typeface="Roboto Bold"/>
                <a:ea typeface="Roboto Bold"/>
              </a:rPr>
              <a:t>1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5"/>
          <p:cNvSpPr/>
          <p:nvPr/>
        </p:nvSpPr>
        <p:spPr>
          <a:xfrm>
            <a:off x="510480" y="7278840"/>
            <a:ext cx="1205172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Так же как к сверточным сетям, к рекуррентным сетям применимы растяжение и шаг.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Но еще у них есть направление!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2" name="Picture 11" descr=""/>
          <p:cNvPicPr/>
          <p:nvPr/>
        </p:nvPicPr>
        <p:blipFill>
          <a:blip r:embed="rId1"/>
          <a:srcRect l="36667" t="0" r="0" b="0"/>
          <a:stretch/>
        </p:blipFill>
        <p:spPr>
          <a:xfrm>
            <a:off x="3832920" y="2692080"/>
            <a:ext cx="5406480" cy="4372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176760" y="1640520"/>
            <a:ext cx="6282360" cy="833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ru-RU" sz="4800" spc="-1" strike="noStrike">
                <a:solidFill>
                  <a:srgbClr val="35545c"/>
                </a:solidFill>
                <a:uFill>
                  <a:solidFill>
                    <a:srgbClr val="ffffff"/>
                  </a:solidFill>
                </a:uFill>
                <a:latin typeface="Roboto Bold"/>
                <a:ea typeface="Roboto Bold"/>
              </a:rPr>
              <a:t>Batch Normalization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Line 2"/>
          <p:cNvSpPr/>
          <p:nvPr/>
        </p:nvSpPr>
        <p:spPr>
          <a:xfrm>
            <a:off x="0" y="1180800"/>
            <a:ext cx="13004640" cy="360"/>
          </a:xfrm>
          <a:prstGeom prst="line">
            <a:avLst/>
          </a:prstGeom>
          <a:ln w="12600">
            <a:solidFill>
              <a:srgbClr val="35545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Line 3"/>
          <p:cNvSpPr/>
          <p:nvPr/>
        </p:nvSpPr>
        <p:spPr>
          <a:xfrm>
            <a:off x="-12600" y="8673840"/>
            <a:ext cx="13004640" cy="360"/>
          </a:xfrm>
          <a:prstGeom prst="line">
            <a:avLst/>
          </a:prstGeom>
          <a:ln w="12600">
            <a:solidFill>
              <a:srgbClr val="35545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4"/>
          <p:cNvSpPr/>
          <p:nvPr/>
        </p:nvSpPr>
        <p:spPr>
          <a:xfrm>
            <a:off x="493560" y="8998560"/>
            <a:ext cx="39240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35545c"/>
                </a:solidFill>
                <a:uFill>
                  <a:solidFill>
                    <a:srgbClr val="ffffff"/>
                  </a:solidFill>
                </a:uFill>
                <a:latin typeface="Roboto Bold"/>
                <a:ea typeface="Roboto Bold"/>
              </a:rPr>
              <a:t>1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5"/>
          <p:cNvSpPr/>
          <p:nvPr/>
        </p:nvSpPr>
        <p:spPr>
          <a:xfrm>
            <a:off x="2632680" y="2795040"/>
            <a:ext cx="7738920" cy="140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6"/>
          <p:cNvSpPr/>
          <p:nvPr/>
        </p:nvSpPr>
        <p:spPr>
          <a:xfrm>
            <a:off x="2632680" y="2795040"/>
            <a:ext cx="7738920" cy="1400760"/>
          </a:xfrm>
          <a:prstGeom prst="rect">
            <a:avLst/>
          </a:prstGeom>
          <a:blipFill>
            <a:blip r:embed="rId1"/>
            <a:stretch>
              <a:fillRect l="0" t="0" r="0" b="-2691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 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7"/>
          <p:cNvSpPr/>
          <p:nvPr/>
        </p:nvSpPr>
        <p:spPr>
          <a:xfrm>
            <a:off x="510480" y="4513320"/>
            <a:ext cx="12051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В чем проблема?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176760" y="1640520"/>
            <a:ext cx="6282360" cy="833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ru-RU" sz="4800" spc="-1" strike="noStrike">
                <a:solidFill>
                  <a:srgbClr val="35545c"/>
                </a:solidFill>
                <a:uFill>
                  <a:solidFill>
                    <a:srgbClr val="ffffff"/>
                  </a:solidFill>
                </a:uFill>
                <a:latin typeface="Roboto Bold"/>
                <a:ea typeface="Roboto Bold"/>
              </a:rPr>
              <a:t>Batch Normalization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Line 2"/>
          <p:cNvSpPr/>
          <p:nvPr/>
        </p:nvSpPr>
        <p:spPr>
          <a:xfrm>
            <a:off x="0" y="1180800"/>
            <a:ext cx="13004640" cy="360"/>
          </a:xfrm>
          <a:prstGeom prst="line">
            <a:avLst/>
          </a:prstGeom>
          <a:ln w="12600">
            <a:solidFill>
              <a:srgbClr val="35545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Line 3"/>
          <p:cNvSpPr/>
          <p:nvPr/>
        </p:nvSpPr>
        <p:spPr>
          <a:xfrm>
            <a:off x="-12600" y="8673840"/>
            <a:ext cx="13004640" cy="360"/>
          </a:xfrm>
          <a:prstGeom prst="line">
            <a:avLst/>
          </a:prstGeom>
          <a:ln w="12600">
            <a:solidFill>
              <a:srgbClr val="35545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4"/>
          <p:cNvSpPr/>
          <p:nvPr/>
        </p:nvSpPr>
        <p:spPr>
          <a:xfrm>
            <a:off x="493560" y="8998560"/>
            <a:ext cx="39240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35545c"/>
                </a:solidFill>
                <a:uFill>
                  <a:solidFill>
                    <a:srgbClr val="ffffff"/>
                  </a:solidFill>
                </a:uFill>
                <a:latin typeface="Roboto Bold"/>
                <a:ea typeface="Roboto Bold"/>
              </a:rPr>
              <a:t>1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5"/>
          <p:cNvSpPr/>
          <p:nvPr/>
        </p:nvSpPr>
        <p:spPr>
          <a:xfrm>
            <a:off x="2632680" y="2795040"/>
            <a:ext cx="7738920" cy="140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6"/>
          <p:cNvSpPr/>
          <p:nvPr/>
        </p:nvSpPr>
        <p:spPr>
          <a:xfrm>
            <a:off x="2632680" y="2795040"/>
            <a:ext cx="7738920" cy="1400760"/>
          </a:xfrm>
          <a:prstGeom prst="rect">
            <a:avLst/>
          </a:prstGeom>
          <a:blipFill>
            <a:blip r:embed="rId1"/>
            <a:stretch>
              <a:fillRect l="0" t="0" r="0" b="-2691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 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7"/>
          <p:cNvSpPr/>
          <p:nvPr/>
        </p:nvSpPr>
        <p:spPr>
          <a:xfrm>
            <a:off x="510480" y="4513320"/>
            <a:ext cx="12051720" cy="191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В чем проблема?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Элементы разных последовательностей на разном шаге могут иметь разную семантику. Например часть последовательностей вообще может закончиться.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Ячейка — одна, а шагов много, какие веса использовать?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76760" y="1640520"/>
            <a:ext cx="6282360" cy="833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ru-RU" sz="4800" spc="-1" strike="noStrike">
                <a:solidFill>
                  <a:srgbClr val="35545c"/>
                </a:solidFill>
                <a:uFill>
                  <a:solidFill>
                    <a:srgbClr val="ffffff"/>
                  </a:solidFill>
                </a:uFill>
                <a:latin typeface="Roboto Bold"/>
                <a:ea typeface="Roboto Bold"/>
              </a:rPr>
              <a:t>Batch Normalization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Line 2"/>
          <p:cNvSpPr/>
          <p:nvPr/>
        </p:nvSpPr>
        <p:spPr>
          <a:xfrm>
            <a:off x="0" y="1180800"/>
            <a:ext cx="13004640" cy="360"/>
          </a:xfrm>
          <a:prstGeom prst="line">
            <a:avLst/>
          </a:prstGeom>
          <a:ln w="12600">
            <a:solidFill>
              <a:srgbClr val="35545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Line 3"/>
          <p:cNvSpPr/>
          <p:nvPr/>
        </p:nvSpPr>
        <p:spPr>
          <a:xfrm>
            <a:off x="-12600" y="8673840"/>
            <a:ext cx="13004640" cy="360"/>
          </a:xfrm>
          <a:prstGeom prst="line">
            <a:avLst/>
          </a:prstGeom>
          <a:ln w="12600">
            <a:solidFill>
              <a:srgbClr val="35545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4"/>
          <p:cNvSpPr/>
          <p:nvPr/>
        </p:nvSpPr>
        <p:spPr>
          <a:xfrm>
            <a:off x="493560" y="8998560"/>
            <a:ext cx="39240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35545c"/>
                </a:solidFill>
                <a:uFill>
                  <a:solidFill>
                    <a:srgbClr val="ffffff"/>
                  </a:solidFill>
                </a:uFill>
                <a:latin typeface="Roboto Bold"/>
                <a:ea typeface="Roboto Bold"/>
              </a:rPr>
              <a:t>1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5"/>
          <p:cNvSpPr/>
          <p:nvPr/>
        </p:nvSpPr>
        <p:spPr>
          <a:xfrm>
            <a:off x="2632680" y="2795040"/>
            <a:ext cx="7738920" cy="140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6"/>
          <p:cNvSpPr/>
          <p:nvPr/>
        </p:nvSpPr>
        <p:spPr>
          <a:xfrm>
            <a:off x="2632680" y="2795040"/>
            <a:ext cx="7738920" cy="1400760"/>
          </a:xfrm>
          <a:prstGeom prst="rect">
            <a:avLst/>
          </a:prstGeom>
          <a:blipFill>
            <a:blip r:embed="rId1"/>
            <a:stretch>
              <a:fillRect l="0" t="0" r="0" b="-2691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 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7"/>
          <p:cNvSpPr/>
          <p:nvPr/>
        </p:nvSpPr>
        <p:spPr>
          <a:xfrm>
            <a:off x="510480" y="4513320"/>
            <a:ext cx="12051720" cy="191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В чем проблема?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Элементы разных последовательностей на разном шаге могут иметь разную семантику. Например часть последовательностей вообще может закончиться.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Ячейка — одна, а шагов много, какие веса использовать?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8"/>
          <p:cNvSpPr/>
          <p:nvPr/>
        </p:nvSpPr>
        <p:spPr>
          <a:xfrm>
            <a:off x="510480" y="6231600"/>
            <a:ext cx="7894800" cy="57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9"/>
          <p:cNvSpPr/>
          <p:nvPr/>
        </p:nvSpPr>
        <p:spPr>
          <a:xfrm>
            <a:off x="510480" y="6231600"/>
            <a:ext cx="7894800" cy="578160"/>
          </a:xfrm>
          <a:prstGeom prst="rect">
            <a:avLst/>
          </a:prstGeom>
          <a:blipFill>
            <a:blip r:embed="rId2"/>
            <a:stretch>
              <a:fillRect l="-480" t="0" r="0" b="-13019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 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10"/>
          <p:cNvSpPr/>
          <p:nvPr/>
        </p:nvSpPr>
        <p:spPr>
          <a:xfrm>
            <a:off x="510480" y="6959160"/>
            <a:ext cx="3186000" cy="52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11"/>
          <p:cNvSpPr/>
          <p:nvPr/>
        </p:nvSpPr>
        <p:spPr>
          <a:xfrm>
            <a:off x="510480" y="6959160"/>
            <a:ext cx="3186000" cy="522720"/>
          </a:xfrm>
          <a:prstGeom prst="rect">
            <a:avLst/>
          </a:prstGeom>
          <a:blipFill>
            <a:blip r:embed="rId3"/>
            <a:stretch>
              <a:fillRect l="-1976" t="0" r="0" b="-19034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 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12"/>
          <p:cNvSpPr/>
          <p:nvPr/>
        </p:nvSpPr>
        <p:spPr>
          <a:xfrm>
            <a:off x="3679200" y="6954120"/>
            <a:ext cx="3048840" cy="52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13"/>
          <p:cNvSpPr/>
          <p:nvPr/>
        </p:nvSpPr>
        <p:spPr>
          <a:xfrm>
            <a:off x="3679200" y="6954120"/>
            <a:ext cx="3048840" cy="522720"/>
          </a:xfrm>
          <a:prstGeom prst="rect">
            <a:avLst/>
          </a:prstGeom>
          <a:blipFill>
            <a:blip r:embed="rId4"/>
            <a:stretch>
              <a:fillRect l="-828" t="0" r="0" b="-7115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 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186840" y="1640520"/>
            <a:ext cx="6229080" cy="833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ru-RU" sz="4800" spc="-1" strike="noStrike">
                <a:solidFill>
                  <a:srgbClr val="35545c"/>
                </a:solidFill>
                <a:uFill>
                  <a:solidFill>
                    <a:srgbClr val="ffffff"/>
                  </a:solidFill>
                </a:uFill>
                <a:latin typeface="Roboto Bold"/>
                <a:ea typeface="Roboto Bold"/>
              </a:rPr>
              <a:t>Layer Normalization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Line 2"/>
          <p:cNvSpPr/>
          <p:nvPr/>
        </p:nvSpPr>
        <p:spPr>
          <a:xfrm>
            <a:off x="0" y="1180800"/>
            <a:ext cx="13004640" cy="360"/>
          </a:xfrm>
          <a:prstGeom prst="line">
            <a:avLst/>
          </a:prstGeom>
          <a:ln w="12600">
            <a:solidFill>
              <a:srgbClr val="35545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Line 3"/>
          <p:cNvSpPr/>
          <p:nvPr/>
        </p:nvSpPr>
        <p:spPr>
          <a:xfrm>
            <a:off x="-12600" y="8673840"/>
            <a:ext cx="13004640" cy="360"/>
          </a:xfrm>
          <a:prstGeom prst="line">
            <a:avLst/>
          </a:prstGeom>
          <a:ln w="12600">
            <a:solidFill>
              <a:srgbClr val="35545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4"/>
          <p:cNvSpPr/>
          <p:nvPr/>
        </p:nvSpPr>
        <p:spPr>
          <a:xfrm>
            <a:off x="493560" y="8998560"/>
            <a:ext cx="39240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35545c"/>
                </a:solidFill>
                <a:uFill>
                  <a:solidFill>
                    <a:srgbClr val="ffffff"/>
                  </a:solidFill>
                </a:uFill>
                <a:latin typeface="Roboto Bold"/>
                <a:ea typeface="Roboto Bold"/>
              </a:rPr>
              <a:t>1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CustomShape 5"/>
          <p:cNvSpPr/>
          <p:nvPr/>
        </p:nvSpPr>
        <p:spPr>
          <a:xfrm>
            <a:off x="3130560" y="2795040"/>
            <a:ext cx="6743160" cy="140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6"/>
          <p:cNvSpPr/>
          <p:nvPr/>
        </p:nvSpPr>
        <p:spPr>
          <a:xfrm>
            <a:off x="3130560" y="2795040"/>
            <a:ext cx="6743160" cy="1400760"/>
          </a:xfrm>
          <a:prstGeom prst="rect">
            <a:avLst/>
          </a:prstGeom>
          <a:blipFill>
            <a:blip r:embed="rId1"/>
            <a:stretch>
              <a:fillRect l="-1505" t="0" r="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 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7"/>
          <p:cNvSpPr/>
          <p:nvPr/>
        </p:nvSpPr>
        <p:spPr>
          <a:xfrm>
            <a:off x="510480" y="4513320"/>
            <a:ext cx="1205172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А что, если нормировать без привязки к батчу?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Раньше мы брали среднее по нулевой размерности, а теперь будем брать среднее по первой размерности и все — ок!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161640" y="1640520"/>
            <a:ext cx="6654240" cy="833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ru-RU" sz="4800" spc="-1" strike="noStrike">
                <a:solidFill>
                  <a:srgbClr val="35545c"/>
                </a:solidFill>
                <a:uFill>
                  <a:solidFill>
                    <a:srgbClr val="ffffff"/>
                  </a:solidFill>
                </a:uFill>
                <a:latin typeface="Roboto Bold"/>
                <a:ea typeface="Roboto Bold"/>
              </a:rPr>
              <a:t>Weight Normalization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Line 2"/>
          <p:cNvSpPr/>
          <p:nvPr/>
        </p:nvSpPr>
        <p:spPr>
          <a:xfrm>
            <a:off x="0" y="1180800"/>
            <a:ext cx="13004640" cy="360"/>
          </a:xfrm>
          <a:prstGeom prst="line">
            <a:avLst/>
          </a:prstGeom>
          <a:ln w="12600">
            <a:solidFill>
              <a:srgbClr val="35545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Line 3"/>
          <p:cNvSpPr/>
          <p:nvPr/>
        </p:nvSpPr>
        <p:spPr>
          <a:xfrm>
            <a:off x="-12600" y="8673840"/>
            <a:ext cx="13004640" cy="360"/>
          </a:xfrm>
          <a:prstGeom prst="line">
            <a:avLst/>
          </a:prstGeom>
          <a:ln w="12600">
            <a:solidFill>
              <a:srgbClr val="35545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4"/>
          <p:cNvSpPr/>
          <p:nvPr/>
        </p:nvSpPr>
        <p:spPr>
          <a:xfrm>
            <a:off x="493560" y="8998560"/>
            <a:ext cx="39240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35545c"/>
                </a:solidFill>
                <a:uFill>
                  <a:solidFill>
                    <a:srgbClr val="ffffff"/>
                  </a:solidFill>
                </a:uFill>
                <a:latin typeface="Roboto Bold"/>
                <a:ea typeface="Roboto Bold"/>
              </a:rPr>
              <a:t>1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CustomShape 5"/>
          <p:cNvSpPr/>
          <p:nvPr/>
        </p:nvSpPr>
        <p:spPr>
          <a:xfrm>
            <a:off x="4229640" y="2795040"/>
            <a:ext cx="4545000" cy="113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6"/>
          <p:cNvSpPr/>
          <p:nvPr/>
        </p:nvSpPr>
        <p:spPr>
          <a:xfrm>
            <a:off x="4229640" y="2795040"/>
            <a:ext cx="4545000" cy="1134000"/>
          </a:xfrm>
          <a:prstGeom prst="rect">
            <a:avLst/>
          </a:prstGeom>
          <a:blipFill>
            <a:blip r:embed="rId1"/>
            <a:stretch>
              <a:fillRect l="0" t="0" r="0" b="-5547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 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7"/>
          <p:cNvSpPr/>
          <p:nvPr/>
        </p:nvSpPr>
        <p:spPr>
          <a:xfrm>
            <a:off x="510480" y="4513320"/>
            <a:ext cx="1205172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Но и это еще не все! А давайте вообще нормировать не активации, а веса!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Этот подход, конечно, применим не только к рекуррентым сетям.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-73440" y="1640520"/>
            <a:ext cx="10874160" cy="833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ru-RU" sz="4800" spc="-1" strike="noStrike">
                <a:solidFill>
                  <a:srgbClr val="35545c"/>
                </a:solidFill>
                <a:uFill>
                  <a:solidFill>
                    <a:srgbClr val="ffffff"/>
                  </a:solidFill>
                </a:uFill>
                <a:latin typeface="Roboto Bold"/>
                <a:ea typeface="Roboto Bold"/>
              </a:rPr>
              <a:t>Обработка последовательностей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Line 2"/>
          <p:cNvSpPr/>
          <p:nvPr/>
        </p:nvSpPr>
        <p:spPr>
          <a:xfrm>
            <a:off x="0" y="1180800"/>
            <a:ext cx="13004640" cy="360"/>
          </a:xfrm>
          <a:prstGeom prst="line">
            <a:avLst/>
          </a:prstGeom>
          <a:ln w="12600">
            <a:solidFill>
              <a:srgbClr val="35545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Line 3"/>
          <p:cNvSpPr/>
          <p:nvPr/>
        </p:nvSpPr>
        <p:spPr>
          <a:xfrm>
            <a:off x="-12600" y="8673840"/>
            <a:ext cx="13004640" cy="360"/>
          </a:xfrm>
          <a:prstGeom prst="line">
            <a:avLst/>
          </a:prstGeom>
          <a:ln w="12600">
            <a:solidFill>
              <a:srgbClr val="35545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CustomShape 4"/>
          <p:cNvSpPr/>
          <p:nvPr/>
        </p:nvSpPr>
        <p:spPr>
          <a:xfrm>
            <a:off x="493560" y="8998560"/>
            <a:ext cx="39240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35545c"/>
                </a:solidFill>
                <a:uFill>
                  <a:solidFill>
                    <a:srgbClr val="ffffff"/>
                  </a:solidFill>
                </a:uFill>
                <a:latin typeface="Roboto Bold"/>
                <a:ea typeface="Roboto Bold"/>
              </a:rPr>
              <a:t>1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" name="Picture 10" descr=""/>
          <p:cNvPicPr/>
          <p:nvPr/>
        </p:nvPicPr>
        <p:blipFill>
          <a:blip r:embed="rId1"/>
          <a:stretch/>
        </p:blipFill>
        <p:spPr>
          <a:xfrm>
            <a:off x="510480" y="2800800"/>
            <a:ext cx="12051720" cy="3169080"/>
          </a:xfrm>
          <a:prstGeom prst="rect">
            <a:avLst/>
          </a:prstGeom>
          <a:ln>
            <a:noFill/>
          </a:ln>
        </p:spPr>
      </p:pic>
      <p:sp>
        <p:nvSpPr>
          <p:cNvPr id="51" name="CustomShape 5"/>
          <p:cNvSpPr/>
          <p:nvPr/>
        </p:nvSpPr>
        <p:spPr>
          <a:xfrm>
            <a:off x="510480" y="6127200"/>
            <a:ext cx="1205172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Задачи обработки последовательностей можно разделить на 5 видов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а. Один вход — один выход. Обычная нейросеть. 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
</a:t>
            </a:r>
            <a:r>
              <a:rPr b="1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Любая задача может быть сведена к этой!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87480" y="1640520"/>
            <a:ext cx="8121960" cy="833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ru-RU" sz="4800" spc="-1" strike="noStrike">
                <a:solidFill>
                  <a:srgbClr val="35545c"/>
                </a:solidFill>
                <a:uFill>
                  <a:solidFill>
                    <a:srgbClr val="ffffff"/>
                  </a:solidFill>
                </a:uFill>
                <a:latin typeface="Roboto Bold"/>
                <a:ea typeface="Roboto Bold"/>
              </a:rPr>
              <a:t>Perplexity и Температура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Line 2"/>
          <p:cNvSpPr/>
          <p:nvPr/>
        </p:nvSpPr>
        <p:spPr>
          <a:xfrm>
            <a:off x="0" y="1180800"/>
            <a:ext cx="13004640" cy="360"/>
          </a:xfrm>
          <a:prstGeom prst="line">
            <a:avLst/>
          </a:prstGeom>
          <a:ln w="12600">
            <a:solidFill>
              <a:srgbClr val="35545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Line 3"/>
          <p:cNvSpPr/>
          <p:nvPr/>
        </p:nvSpPr>
        <p:spPr>
          <a:xfrm>
            <a:off x="-12600" y="8673840"/>
            <a:ext cx="13004640" cy="360"/>
          </a:xfrm>
          <a:prstGeom prst="line">
            <a:avLst/>
          </a:prstGeom>
          <a:ln w="12600">
            <a:solidFill>
              <a:srgbClr val="35545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4"/>
          <p:cNvSpPr/>
          <p:nvPr/>
        </p:nvSpPr>
        <p:spPr>
          <a:xfrm>
            <a:off x="493560" y="8998560"/>
            <a:ext cx="39240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35545c"/>
                </a:solidFill>
                <a:uFill>
                  <a:solidFill>
                    <a:srgbClr val="ffffff"/>
                  </a:solidFill>
                </a:uFill>
                <a:latin typeface="Roboto Bold"/>
                <a:ea typeface="Roboto Bold"/>
              </a:rPr>
              <a:t>3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5"/>
          <p:cNvSpPr/>
          <p:nvPr/>
        </p:nvSpPr>
        <p:spPr>
          <a:xfrm>
            <a:off x="510480" y="2933640"/>
            <a:ext cx="4708440" cy="68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6"/>
          <p:cNvSpPr/>
          <p:nvPr/>
        </p:nvSpPr>
        <p:spPr>
          <a:xfrm>
            <a:off x="510480" y="2933640"/>
            <a:ext cx="4708440" cy="683640"/>
          </a:xfrm>
          <a:prstGeom prst="rect">
            <a:avLst/>
          </a:prstGeom>
          <a:blipFill>
            <a:blip r:embed="rId1"/>
            <a:stretch>
              <a:fillRect l="-801" t="-90904" r="0" b="-114529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 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CustomShape 7"/>
          <p:cNvSpPr/>
          <p:nvPr/>
        </p:nvSpPr>
        <p:spPr>
          <a:xfrm>
            <a:off x="476280" y="3817440"/>
            <a:ext cx="1205172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Перплексити — это мера того, насколько хорошо модель предсказывает данные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CustomShape 8"/>
          <p:cNvSpPr/>
          <p:nvPr/>
        </p:nvSpPr>
        <p:spPr>
          <a:xfrm>
            <a:off x="510480" y="4660920"/>
            <a:ext cx="3084840" cy="89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9"/>
          <p:cNvSpPr/>
          <p:nvPr/>
        </p:nvSpPr>
        <p:spPr>
          <a:xfrm>
            <a:off x="510480" y="4660920"/>
            <a:ext cx="3084840" cy="894600"/>
          </a:xfrm>
          <a:prstGeom prst="rect">
            <a:avLst/>
          </a:prstGeom>
          <a:blipFill>
            <a:blip r:embed="rId2"/>
            <a:stretch>
              <a:fillRect l="-1229" t="0" r="0" b="-12669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 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10"/>
          <p:cNvSpPr/>
          <p:nvPr/>
        </p:nvSpPr>
        <p:spPr>
          <a:xfrm>
            <a:off x="510480" y="5878440"/>
            <a:ext cx="1205172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T — это температура. Так как каждый символ мы сэмплируем из многомерного распределения Бернулли, то добавив параметр T мы можем «сгладить» вероятности или, наоборот, »растащить»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1"/>
          <p:cNvSpPr/>
          <p:nvPr/>
        </p:nvSpPr>
        <p:spPr>
          <a:xfrm>
            <a:off x="-73440" y="1640520"/>
            <a:ext cx="10874160" cy="833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ru-RU" sz="4800" spc="-1" strike="noStrike">
                <a:solidFill>
                  <a:srgbClr val="35545c"/>
                </a:solidFill>
                <a:uFill>
                  <a:solidFill>
                    <a:srgbClr val="ffffff"/>
                  </a:solidFill>
                </a:uFill>
                <a:latin typeface="Roboto Bold"/>
                <a:ea typeface="Roboto Bold"/>
              </a:rPr>
              <a:t>Обработка последовательностей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Line 2"/>
          <p:cNvSpPr/>
          <p:nvPr/>
        </p:nvSpPr>
        <p:spPr>
          <a:xfrm>
            <a:off x="0" y="1180800"/>
            <a:ext cx="13004640" cy="360"/>
          </a:xfrm>
          <a:prstGeom prst="line">
            <a:avLst/>
          </a:prstGeom>
          <a:ln w="12600">
            <a:solidFill>
              <a:srgbClr val="35545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4" name="Line 3"/>
          <p:cNvSpPr/>
          <p:nvPr/>
        </p:nvSpPr>
        <p:spPr>
          <a:xfrm>
            <a:off x="-12600" y="8673840"/>
            <a:ext cx="13004640" cy="360"/>
          </a:xfrm>
          <a:prstGeom prst="line">
            <a:avLst/>
          </a:prstGeom>
          <a:ln w="12600">
            <a:solidFill>
              <a:srgbClr val="35545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CustomShape 4"/>
          <p:cNvSpPr/>
          <p:nvPr/>
        </p:nvSpPr>
        <p:spPr>
          <a:xfrm>
            <a:off x="493560" y="8998560"/>
            <a:ext cx="39240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35545c"/>
                </a:solidFill>
                <a:uFill>
                  <a:solidFill>
                    <a:srgbClr val="ffffff"/>
                  </a:solidFill>
                </a:uFill>
                <a:latin typeface="Roboto Bold"/>
                <a:ea typeface="Roboto Bold"/>
              </a:rPr>
              <a:t>1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6" name="Picture 10" descr=""/>
          <p:cNvPicPr/>
          <p:nvPr/>
        </p:nvPicPr>
        <p:blipFill>
          <a:blip r:embed="rId1"/>
          <a:stretch/>
        </p:blipFill>
        <p:spPr>
          <a:xfrm>
            <a:off x="510480" y="2800800"/>
            <a:ext cx="12051720" cy="3169080"/>
          </a:xfrm>
          <a:prstGeom prst="rect">
            <a:avLst/>
          </a:prstGeom>
          <a:ln>
            <a:noFill/>
          </a:ln>
        </p:spPr>
      </p:pic>
      <p:sp>
        <p:nvSpPr>
          <p:cNvPr id="57" name="CustomShape 5"/>
          <p:cNvSpPr/>
          <p:nvPr/>
        </p:nvSpPr>
        <p:spPr>
          <a:xfrm>
            <a:off x="510480" y="6127200"/>
            <a:ext cx="1205172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Задачи обработки последовательностей можно разделить на 5 видов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а. Один вход — один выход. Обычная нейросеть.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б. Один вход — последовательность выходов. Пример?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1"/>
          <p:cNvSpPr/>
          <p:nvPr/>
        </p:nvSpPr>
        <p:spPr>
          <a:xfrm>
            <a:off x="-73440" y="1640520"/>
            <a:ext cx="10874160" cy="833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ru-RU" sz="4800" spc="-1" strike="noStrike">
                <a:solidFill>
                  <a:srgbClr val="35545c"/>
                </a:solidFill>
                <a:uFill>
                  <a:solidFill>
                    <a:srgbClr val="ffffff"/>
                  </a:solidFill>
                </a:uFill>
                <a:latin typeface="Roboto Bold"/>
                <a:ea typeface="Roboto Bold"/>
              </a:rPr>
              <a:t>Обработка последовательностей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Line 2"/>
          <p:cNvSpPr/>
          <p:nvPr/>
        </p:nvSpPr>
        <p:spPr>
          <a:xfrm>
            <a:off x="0" y="1180800"/>
            <a:ext cx="13004640" cy="360"/>
          </a:xfrm>
          <a:prstGeom prst="line">
            <a:avLst/>
          </a:prstGeom>
          <a:ln w="12600">
            <a:solidFill>
              <a:srgbClr val="35545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0" name="Line 3"/>
          <p:cNvSpPr/>
          <p:nvPr/>
        </p:nvSpPr>
        <p:spPr>
          <a:xfrm>
            <a:off x="-12600" y="8673840"/>
            <a:ext cx="13004640" cy="360"/>
          </a:xfrm>
          <a:prstGeom prst="line">
            <a:avLst/>
          </a:prstGeom>
          <a:ln w="12600">
            <a:solidFill>
              <a:srgbClr val="35545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CustomShape 4"/>
          <p:cNvSpPr/>
          <p:nvPr/>
        </p:nvSpPr>
        <p:spPr>
          <a:xfrm>
            <a:off x="493560" y="8998560"/>
            <a:ext cx="39240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35545c"/>
                </a:solidFill>
                <a:uFill>
                  <a:solidFill>
                    <a:srgbClr val="ffffff"/>
                  </a:solidFill>
                </a:uFill>
                <a:latin typeface="Roboto Bold"/>
                <a:ea typeface="Roboto Bold"/>
              </a:rPr>
              <a:t>1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2" name="Picture 10" descr=""/>
          <p:cNvPicPr/>
          <p:nvPr/>
        </p:nvPicPr>
        <p:blipFill>
          <a:blip r:embed="rId1"/>
          <a:stretch/>
        </p:blipFill>
        <p:spPr>
          <a:xfrm>
            <a:off x="510480" y="2800800"/>
            <a:ext cx="12051720" cy="3169080"/>
          </a:xfrm>
          <a:prstGeom prst="rect">
            <a:avLst/>
          </a:prstGeom>
          <a:ln>
            <a:noFill/>
          </a:ln>
        </p:spPr>
      </p:pic>
      <p:sp>
        <p:nvSpPr>
          <p:cNvPr id="63" name="CustomShape 5"/>
          <p:cNvSpPr/>
          <p:nvPr/>
        </p:nvSpPr>
        <p:spPr>
          <a:xfrm>
            <a:off x="510480" y="6127200"/>
            <a:ext cx="12051720" cy="15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Задачи обработки последовательностей можно разделить на 5 видов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а. Один вход — один выход. Обычная нейросеть.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б. Один вход — последовательность выходов. Пример: </a:t>
            </a:r>
            <a:r>
              <a:rPr b="1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аннотация изображения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CustomShape 1"/>
          <p:cNvSpPr/>
          <p:nvPr/>
        </p:nvSpPr>
        <p:spPr>
          <a:xfrm>
            <a:off x="-73440" y="1640520"/>
            <a:ext cx="10874160" cy="833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ru-RU" sz="4800" spc="-1" strike="noStrike">
                <a:solidFill>
                  <a:srgbClr val="35545c"/>
                </a:solidFill>
                <a:uFill>
                  <a:solidFill>
                    <a:srgbClr val="ffffff"/>
                  </a:solidFill>
                </a:uFill>
                <a:latin typeface="Roboto Bold"/>
                <a:ea typeface="Roboto Bold"/>
              </a:rPr>
              <a:t>Обработка последовательностей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Line 2"/>
          <p:cNvSpPr/>
          <p:nvPr/>
        </p:nvSpPr>
        <p:spPr>
          <a:xfrm>
            <a:off x="0" y="1180800"/>
            <a:ext cx="13004640" cy="360"/>
          </a:xfrm>
          <a:prstGeom prst="line">
            <a:avLst/>
          </a:prstGeom>
          <a:ln w="12600">
            <a:solidFill>
              <a:srgbClr val="35545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" name="Line 3"/>
          <p:cNvSpPr/>
          <p:nvPr/>
        </p:nvSpPr>
        <p:spPr>
          <a:xfrm>
            <a:off x="-12600" y="8673840"/>
            <a:ext cx="13004640" cy="360"/>
          </a:xfrm>
          <a:prstGeom prst="line">
            <a:avLst/>
          </a:prstGeom>
          <a:ln w="12600">
            <a:solidFill>
              <a:srgbClr val="35545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" name="CustomShape 4"/>
          <p:cNvSpPr/>
          <p:nvPr/>
        </p:nvSpPr>
        <p:spPr>
          <a:xfrm>
            <a:off x="493560" y="8998560"/>
            <a:ext cx="39240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35545c"/>
                </a:solidFill>
                <a:uFill>
                  <a:solidFill>
                    <a:srgbClr val="ffffff"/>
                  </a:solidFill>
                </a:uFill>
                <a:latin typeface="Roboto Bold"/>
                <a:ea typeface="Roboto Bold"/>
              </a:rPr>
              <a:t>1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8" name="Picture 10" descr=""/>
          <p:cNvPicPr/>
          <p:nvPr/>
        </p:nvPicPr>
        <p:blipFill>
          <a:blip r:embed="rId1"/>
          <a:stretch/>
        </p:blipFill>
        <p:spPr>
          <a:xfrm>
            <a:off x="510480" y="2800800"/>
            <a:ext cx="12051720" cy="3169080"/>
          </a:xfrm>
          <a:prstGeom prst="rect">
            <a:avLst/>
          </a:prstGeom>
          <a:ln>
            <a:noFill/>
          </a:ln>
        </p:spPr>
      </p:pic>
      <p:sp>
        <p:nvSpPr>
          <p:cNvPr id="69" name="CustomShape 5"/>
          <p:cNvSpPr/>
          <p:nvPr/>
        </p:nvSpPr>
        <p:spPr>
          <a:xfrm>
            <a:off x="510480" y="6127200"/>
            <a:ext cx="12051720" cy="191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Задачи обработки последовательностей можно разделить на 5 видов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а. Один вход — один выход. Обычная нейросеть.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б. Один вход — последовательность выходов. Пример: аннотация изображения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в. Последовательность входов — один выход. Пример?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ustomShape 1"/>
          <p:cNvSpPr/>
          <p:nvPr/>
        </p:nvSpPr>
        <p:spPr>
          <a:xfrm>
            <a:off x="-73440" y="1640520"/>
            <a:ext cx="10874160" cy="833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ru-RU" sz="4800" spc="-1" strike="noStrike">
                <a:solidFill>
                  <a:srgbClr val="35545c"/>
                </a:solidFill>
                <a:uFill>
                  <a:solidFill>
                    <a:srgbClr val="ffffff"/>
                  </a:solidFill>
                </a:uFill>
                <a:latin typeface="Roboto Bold"/>
                <a:ea typeface="Roboto Bold"/>
              </a:rPr>
              <a:t>Обработка последовательностей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Line 2"/>
          <p:cNvSpPr/>
          <p:nvPr/>
        </p:nvSpPr>
        <p:spPr>
          <a:xfrm>
            <a:off x="0" y="1180800"/>
            <a:ext cx="13004640" cy="360"/>
          </a:xfrm>
          <a:prstGeom prst="line">
            <a:avLst/>
          </a:prstGeom>
          <a:ln w="12600">
            <a:solidFill>
              <a:srgbClr val="35545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2" name="Line 3"/>
          <p:cNvSpPr/>
          <p:nvPr/>
        </p:nvSpPr>
        <p:spPr>
          <a:xfrm>
            <a:off x="-12600" y="8673840"/>
            <a:ext cx="13004640" cy="360"/>
          </a:xfrm>
          <a:prstGeom prst="line">
            <a:avLst/>
          </a:prstGeom>
          <a:ln w="12600">
            <a:solidFill>
              <a:srgbClr val="35545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CustomShape 4"/>
          <p:cNvSpPr/>
          <p:nvPr/>
        </p:nvSpPr>
        <p:spPr>
          <a:xfrm>
            <a:off x="493560" y="8998560"/>
            <a:ext cx="39240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35545c"/>
                </a:solidFill>
                <a:uFill>
                  <a:solidFill>
                    <a:srgbClr val="ffffff"/>
                  </a:solidFill>
                </a:uFill>
                <a:latin typeface="Roboto Bold"/>
                <a:ea typeface="Roboto Bold"/>
              </a:rPr>
              <a:t>1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4" name="Picture 10" descr=""/>
          <p:cNvPicPr/>
          <p:nvPr/>
        </p:nvPicPr>
        <p:blipFill>
          <a:blip r:embed="rId1"/>
          <a:stretch/>
        </p:blipFill>
        <p:spPr>
          <a:xfrm>
            <a:off x="510480" y="2800800"/>
            <a:ext cx="12051720" cy="3169080"/>
          </a:xfrm>
          <a:prstGeom prst="rect">
            <a:avLst/>
          </a:prstGeom>
          <a:ln>
            <a:noFill/>
          </a:ln>
        </p:spPr>
      </p:pic>
      <p:sp>
        <p:nvSpPr>
          <p:cNvPr id="75" name="CustomShape 5"/>
          <p:cNvSpPr/>
          <p:nvPr/>
        </p:nvSpPr>
        <p:spPr>
          <a:xfrm>
            <a:off x="510480" y="6127200"/>
            <a:ext cx="12051720" cy="191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Задачи обработки последовательностей можно разделить на 5 видов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а. Один вход — один выход. Обычная нейросеть.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б. Один вход — последовательность выходов. Пример: аннотация изображения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в. Последовательность входов — один выход. Пример: </a:t>
            </a:r>
            <a:r>
              <a:rPr b="1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классификация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-73440" y="1640520"/>
            <a:ext cx="10874160" cy="833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ru-RU" sz="4800" spc="-1" strike="noStrike">
                <a:solidFill>
                  <a:srgbClr val="35545c"/>
                </a:solidFill>
                <a:uFill>
                  <a:solidFill>
                    <a:srgbClr val="ffffff"/>
                  </a:solidFill>
                </a:uFill>
                <a:latin typeface="Roboto Bold"/>
                <a:ea typeface="Roboto Bold"/>
              </a:rPr>
              <a:t>Обработка последовательностей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Line 2"/>
          <p:cNvSpPr/>
          <p:nvPr/>
        </p:nvSpPr>
        <p:spPr>
          <a:xfrm>
            <a:off x="0" y="1180800"/>
            <a:ext cx="13004640" cy="360"/>
          </a:xfrm>
          <a:prstGeom prst="line">
            <a:avLst/>
          </a:prstGeom>
          <a:ln w="12600">
            <a:solidFill>
              <a:srgbClr val="35545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Line 3"/>
          <p:cNvSpPr/>
          <p:nvPr/>
        </p:nvSpPr>
        <p:spPr>
          <a:xfrm>
            <a:off x="-12600" y="8673840"/>
            <a:ext cx="13004640" cy="360"/>
          </a:xfrm>
          <a:prstGeom prst="line">
            <a:avLst/>
          </a:prstGeom>
          <a:ln w="12600">
            <a:solidFill>
              <a:srgbClr val="35545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CustomShape 4"/>
          <p:cNvSpPr/>
          <p:nvPr/>
        </p:nvSpPr>
        <p:spPr>
          <a:xfrm>
            <a:off x="493560" y="8998560"/>
            <a:ext cx="39240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35545c"/>
                </a:solidFill>
                <a:uFill>
                  <a:solidFill>
                    <a:srgbClr val="ffffff"/>
                  </a:solidFill>
                </a:uFill>
                <a:latin typeface="Roboto Bold"/>
                <a:ea typeface="Roboto Bold"/>
              </a:rPr>
              <a:t>1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0" name="Picture 10" descr=""/>
          <p:cNvPicPr/>
          <p:nvPr/>
        </p:nvPicPr>
        <p:blipFill>
          <a:blip r:embed="rId1"/>
          <a:stretch/>
        </p:blipFill>
        <p:spPr>
          <a:xfrm>
            <a:off x="510480" y="2800800"/>
            <a:ext cx="12051720" cy="3169080"/>
          </a:xfrm>
          <a:prstGeom prst="rect">
            <a:avLst/>
          </a:prstGeom>
          <a:ln>
            <a:noFill/>
          </a:ln>
        </p:spPr>
      </p:pic>
      <p:sp>
        <p:nvSpPr>
          <p:cNvPr id="81" name="CustomShape 5"/>
          <p:cNvSpPr/>
          <p:nvPr/>
        </p:nvSpPr>
        <p:spPr>
          <a:xfrm>
            <a:off x="510480" y="6127200"/>
            <a:ext cx="12051720" cy="22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Задачи обработки последовательностей можно разделить на 5 видов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а. Один вход — один выход. Обычная нейросеть.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б. Один вход — последовательность выходов. Пример: аннотация изображения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в. Последовательность входов — один выход. Пример: классификация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г. Последовательность входов — последовательность выходов. Пример?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-73440" y="1640520"/>
            <a:ext cx="10874160" cy="833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ru-RU" sz="4800" spc="-1" strike="noStrike">
                <a:solidFill>
                  <a:srgbClr val="35545c"/>
                </a:solidFill>
                <a:uFill>
                  <a:solidFill>
                    <a:srgbClr val="ffffff"/>
                  </a:solidFill>
                </a:uFill>
                <a:latin typeface="Roboto Bold"/>
                <a:ea typeface="Roboto Bold"/>
              </a:rPr>
              <a:t>Обработка последовательностей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Line 2"/>
          <p:cNvSpPr/>
          <p:nvPr/>
        </p:nvSpPr>
        <p:spPr>
          <a:xfrm>
            <a:off x="0" y="1180800"/>
            <a:ext cx="13004640" cy="360"/>
          </a:xfrm>
          <a:prstGeom prst="line">
            <a:avLst/>
          </a:prstGeom>
          <a:ln w="12600">
            <a:solidFill>
              <a:srgbClr val="35545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Line 3"/>
          <p:cNvSpPr/>
          <p:nvPr/>
        </p:nvSpPr>
        <p:spPr>
          <a:xfrm>
            <a:off x="-12600" y="8673840"/>
            <a:ext cx="13004640" cy="360"/>
          </a:xfrm>
          <a:prstGeom prst="line">
            <a:avLst/>
          </a:prstGeom>
          <a:ln w="12600">
            <a:solidFill>
              <a:srgbClr val="35545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4"/>
          <p:cNvSpPr/>
          <p:nvPr/>
        </p:nvSpPr>
        <p:spPr>
          <a:xfrm>
            <a:off x="493560" y="8998560"/>
            <a:ext cx="39240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35545c"/>
                </a:solidFill>
                <a:uFill>
                  <a:solidFill>
                    <a:srgbClr val="ffffff"/>
                  </a:solidFill>
                </a:uFill>
                <a:latin typeface="Roboto Bold"/>
                <a:ea typeface="Roboto Bold"/>
              </a:rPr>
              <a:t>1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6" name="Picture 10" descr=""/>
          <p:cNvPicPr/>
          <p:nvPr/>
        </p:nvPicPr>
        <p:blipFill>
          <a:blip r:embed="rId1"/>
          <a:stretch/>
        </p:blipFill>
        <p:spPr>
          <a:xfrm>
            <a:off x="510480" y="2800800"/>
            <a:ext cx="12051720" cy="3169080"/>
          </a:xfrm>
          <a:prstGeom prst="rect">
            <a:avLst/>
          </a:prstGeom>
          <a:ln>
            <a:noFill/>
          </a:ln>
        </p:spPr>
      </p:pic>
      <p:sp>
        <p:nvSpPr>
          <p:cNvPr id="87" name="CustomShape 5"/>
          <p:cNvSpPr/>
          <p:nvPr/>
        </p:nvSpPr>
        <p:spPr>
          <a:xfrm>
            <a:off x="510480" y="6127200"/>
            <a:ext cx="12207600" cy="264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Задачи обработки последовательностей можно разделить на 5 видов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а. Один вход — один выход. Обычная нейросеть.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б. Один вход — последовательность выходов. Пример: аннотация изображения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в. Последовательность входов — один выход. Пример: классификация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г. Последовательность входов — последовательность выходов. Пример: </a:t>
            </a:r>
            <a:r>
              <a:rPr b="1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перевод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3752</TotalTime>
  <Application>LibreOffice/5.1.6.2$Linux_X86_64 LibreOffice_project/10m0$Build-2</Application>
  <Words>1658</Words>
  <Paragraphs>258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ru-RU</dc:language>
  <cp:lastModifiedBy/>
  <cp:lastPrinted>2018-07-03T16:46:07Z</cp:lastPrinted>
  <dcterms:modified xsi:type="dcterms:W3CDTF">2020-09-13T09:06:06Z</dcterms:modified>
  <cp:revision>94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5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40</vt:i4>
  </property>
</Properties>
</file>